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2"/>
  </p:notesMasterIdLst>
  <p:sldIdLst>
    <p:sldId id="257" r:id="rId4"/>
    <p:sldId id="259" r:id="rId5"/>
    <p:sldId id="269" r:id="rId6"/>
    <p:sldId id="270" r:id="rId7"/>
    <p:sldId id="271" r:id="rId8"/>
    <p:sldId id="265" r:id="rId9"/>
    <p:sldId id="268" r:id="rId10"/>
    <p:sldId id="272" r:id="rId11"/>
    <p:sldId id="273" r:id="rId12"/>
    <p:sldId id="274" r:id="rId13"/>
    <p:sldId id="276" r:id="rId14"/>
    <p:sldId id="277" r:id="rId15"/>
    <p:sldId id="278" r:id="rId16"/>
    <p:sldId id="279" r:id="rId17"/>
    <p:sldId id="281" r:id="rId18"/>
    <p:sldId id="280"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9651" autoAdjust="0"/>
  </p:normalViewPr>
  <p:slideViewPr>
    <p:cSldViewPr>
      <p:cViewPr>
        <p:scale>
          <a:sx n="100" d="100"/>
          <a:sy n="100" d="100"/>
        </p:scale>
        <p:origin x="-480" y="906"/>
      </p:cViewPr>
      <p:guideLst>
        <p:guide orient="horz" pos="2160"/>
        <p:guide pos="2880"/>
      </p:guideLst>
    </p:cSldViewPr>
  </p:slideViewPr>
  <p:outlineViewPr>
    <p:cViewPr>
      <p:scale>
        <a:sx n="33" d="100"/>
        <a:sy n="33" d="100"/>
      </p:scale>
      <p:origin x="0" y="10224"/>
    </p:cViewPr>
  </p:outlineViewPr>
  <p:notesTextViewPr>
    <p:cViewPr>
      <p:scale>
        <a:sx n="100" d="100"/>
        <a:sy n="100" d="100"/>
      </p:scale>
      <p:origin x="0" y="0"/>
    </p:cViewPr>
  </p:notesText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4DDBE-3F67-45C5-902C-EC583528543D}" type="datetimeFigureOut">
              <a:rPr lang="en-US" smtClean="0"/>
              <a:t>10/28/2012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789F4-029E-4103-B002-2FFDD480A588}" type="slidenum">
              <a:rPr lang="en-US" smtClean="0"/>
              <a:t>‹#›</a:t>
            </a:fld>
            <a:endParaRPr lang="en-US" dirty="0"/>
          </a:p>
        </p:txBody>
      </p:sp>
    </p:spTree>
    <p:extLst>
      <p:ext uri="{BB962C8B-B14F-4D97-AF65-F5344CB8AC3E}">
        <p14:creationId xmlns:p14="http://schemas.microsoft.com/office/powerpoint/2010/main" val="323394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В основу презентации положены материалы семинара по ЭКГ для работников первичной медицинской помощи,</a:t>
            </a:r>
            <a:r>
              <a:rPr lang="ru-RU" baseline="0" dirty="0" smtClean="0"/>
              <a:t> проводимого доктором Мелиссой Стайлс совместно с профессором медицины клиники Висконсинского университета доктором Дином Келлером. Также использованы материалы книг Ю.И. Зудбинов «Азбука ЭКГ», В.В. Мурашко, А.В. Струтынский «Электрокардиография», », В.Н. Орлов «Руководство по ЭКГ», интерактивной лекции проф. И.З. Баткина «Введение в клиническую электрокардиографию. Статьи журнала «Лечащий врач» «Диагностика и лечение идиопатической легочной гипертензии» авторы Ю. М. Белозеров д.м.н., профессор, Л. И. Агапитов, к.м.н.</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10/28/2012 1:02 AM</a:t>
            </a:fld>
            <a:endParaRPr lang="en-US" sz="1200" b="0" i="0" dirty="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Корпорация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Майкрософт</a:t>
            </a:r>
            <a:r>
              <a:rPr lang="en-US" sz="500" b="0" i="0" dirty="0">
                <a:solidFill>
                  <a:srgbClr val="000000"/>
                </a:solidFill>
                <a:latin typeface="Calibri"/>
                <a:ea typeface="+mn-ea"/>
                <a:cs typeface="+mn-cs"/>
              </a:rPr>
              <a:t> (Microsoft Corporation), 2007. </a:t>
            </a:r>
            <a:r>
              <a:rPr lang="en-US" sz="500" b="0" i="0" dirty="0" err="1">
                <a:solidFill>
                  <a:srgbClr val="000000"/>
                </a:solidFill>
                <a:latin typeface="Calibri"/>
                <a:ea typeface="+mn-ea"/>
                <a:cs typeface="+mn-cs"/>
              </a:rPr>
              <a:t>Все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права</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защищены</a:t>
            </a:r>
            <a:r>
              <a:rPr lang="en-US" sz="500" b="0" i="0" dirty="0">
                <a:solidFill>
                  <a:srgbClr val="000000"/>
                </a:solidFill>
                <a:latin typeface="Calibri"/>
                <a:ea typeface="+mn-ea"/>
                <a:cs typeface="+mn-cs"/>
              </a:rPr>
              <a:t>. Microsoft, Windows, Windows Vista и </a:t>
            </a:r>
            <a:r>
              <a:rPr lang="en-US" sz="500" b="0" i="0" dirty="0" err="1">
                <a:solidFill>
                  <a:srgbClr val="000000"/>
                </a:solidFill>
                <a:latin typeface="Calibri"/>
                <a:ea typeface="+mn-ea"/>
                <a:cs typeface="+mn-cs"/>
              </a:rPr>
              <a:t>другие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названия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продуктов</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являются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или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могут</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являться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зарегистрированными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товарными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знаками</a:t>
            </a:r>
            <a:r>
              <a:rPr lang="en-US" sz="500" b="0" i="0" dirty="0">
                <a:solidFill>
                  <a:srgbClr val="000000"/>
                </a:solidFill>
                <a:latin typeface="Calibri"/>
                <a:ea typeface="+mn-ea"/>
                <a:cs typeface="+mn-cs"/>
              </a:rPr>
              <a:t> и/</a:t>
            </a:r>
            <a:r>
              <a:rPr lang="en-US" sz="500" b="0" i="0" dirty="0" err="1">
                <a:solidFill>
                  <a:srgbClr val="000000"/>
                </a:solidFill>
                <a:latin typeface="Calibri"/>
                <a:ea typeface="+mn-ea"/>
                <a:cs typeface="+mn-cs"/>
              </a:rPr>
              <a:t>или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товарными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знаками</a:t>
            </a:r>
            <a:r>
              <a:rPr lang="en-US" sz="500" b="0" i="0" dirty="0">
                <a:solidFill>
                  <a:srgbClr val="000000"/>
                </a:solidFill>
                <a:latin typeface="Calibri"/>
                <a:ea typeface="+mn-ea"/>
                <a:cs typeface="+mn-cs"/>
              </a:rPr>
              <a:t> в США и/</a:t>
            </a:r>
            <a:r>
              <a:rPr lang="en-US" sz="500" b="0" i="0" dirty="0" err="1">
                <a:solidFill>
                  <a:srgbClr val="000000"/>
                </a:solidFill>
                <a:latin typeface="Calibri"/>
                <a:ea typeface="+mn-ea"/>
                <a:cs typeface="+mn-cs"/>
              </a:rPr>
              <a:t>или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других</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странах</a:t>
            </a:r>
            <a:r>
              <a:rPr lang="en-US" sz="500" b="0" i="0" dirty="0">
                <a:solidFill>
                  <a:srgbClr val="000000"/>
                </a:solidFill>
                <a:latin typeface="Calibri"/>
                <a:ea typeface="+mn-ea"/>
                <a:cs typeface="+mn-cs"/>
              </a:rPr>
              <a:t>.</a:t>
            </a:r>
          </a:p>
          <a:p>
            <a:pPr algn="l" defTabSz="914400">
              <a:buNone/>
            </a:pPr>
            <a:r>
              <a:rPr lang="en-US" sz="500" b="0" i="0" dirty="0" err="1">
                <a:solidFill>
                  <a:srgbClr val="000000"/>
                </a:solidFill>
                <a:latin typeface="Calibri"/>
                <a:ea typeface="+mn-ea"/>
                <a:cs typeface="+mn-cs"/>
              </a:rPr>
              <a:t>Информация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приведена</a:t>
            </a:r>
            <a:r>
              <a:rPr lang="en-US" sz="500" b="0" i="0" dirty="0">
                <a:solidFill>
                  <a:srgbClr val="000000"/>
                </a:solidFill>
                <a:latin typeface="Calibri"/>
                <a:ea typeface="+mn-ea"/>
                <a:cs typeface="+mn-cs"/>
              </a:rPr>
              <a:t> в </a:t>
            </a:r>
            <a:r>
              <a:rPr lang="en-US" sz="500" b="0" i="0" dirty="0" err="1">
                <a:solidFill>
                  <a:srgbClr val="000000"/>
                </a:solidFill>
                <a:latin typeface="Calibri"/>
                <a:ea typeface="+mn-ea"/>
                <a:cs typeface="+mn-cs"/>
              </a:rPr>
              <a:t>этом</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документе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только</a:t>
            </a:r>
            <a:r>
              <a:rPr lang="en-US" sz="500" b="0" i="0" dirty="0">
                <a:solidFill>
                  <a:srgbClr val="000000"/>
                </a:solidFill>
                <a:latin typeface="Calibri"/>
                <a:ea typeface="+mn-ea"/>
                <a:cs typeface="+mn-cs"/>
              </a:rPr>
              <a:t> в </a:t>
            </a:r>
            <a:r>
              <a:rPr lang="en-US" sz="500" b="0" i="0" dirty="0" err="1">
                <a:solidFill>
                  <a:srgbClr val="000000"/>
                </a:solidFill>
                <a:latin typeface="Calibri"/>
                <a:ea typeface="+mn-ea"/>
                <a:cs typeface="+mn-cs"/>
              </a:rPr>
              <a:t>демонстрационных</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целях</a:t>
            </a:r>
            <a:r>
              <a:rPr lang="en-US" sz="500" b="0" i="0" dirty="0">
                <a:solidFill>
                  <a:srgbClr val="000000"/>
                </a:solidFill>
                <a:latin typeface="Calibri"/>
                <a:ea typeface="+mn-ea"/>
                <a:cs typeface="+mn-cs"/>
              </a:rPr>
              <a:t> и </a:t>
            </a:r>
            <a:r>
              <a:rPr lang="en-US" sz="500" b="0" i="0" dirty="0" err="1">
                <a:solidFill>
                  <a:srgbClr val="000000"/>
                </a:solidFill>
                <a:latin typeface="Calibri"/>
                <a:ea typeface="+mn-ea"/>
                <a:cs typeface="+mn-cs"/>
              </a:rPr>
              <a:t>не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отражает</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точку</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зрения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представителей</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корпорации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Майкрософт</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на</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момент</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составления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данной</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презентации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Поскольку</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корпорация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Майкрософт</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вынуждена</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учитывать</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меняющиеся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рыночные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условия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она</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не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гарантирует</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точность</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информации</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указанной</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после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составления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этой</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презентации</a:t>
            </a:r>
            <a:r>
              <a:rPr lang="en-US" sz="500" b="0" i="0" dirty="0">
                <a:solidFill>
                  <a:srgbClr val="000000"/>
                </a:solidFill>
                <a:latin typeface="Calibri"/>
                <a:ea typeface="+mn-ea"/>
                <a:cs typeface="+mn-cs"/>
              </a:rPr>
              <a:t>, а </a:t>
            </a:r>
            <a:r>
              <a:rPr lang="en-US" sz="500" b="0" i="0" dirty="0" err="1">
                <a:solidFill>
                  <a:srgbClr val="000000"/>
                </a:solidFill>
                <a:latin typeface="Calibri"/>
                <a:ea typeface="+mn-ea"/>
                <a:cs typeface="+mn-cs"/>
              </a:rPr>
              <a:t>также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не</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берет</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на</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себя</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подобной</a:t>
            </a:r>
            <a:r>
              <a:rPr lang="en-US" sz="500" b="0" i="0" dirty="0">
                <a:solidFill>
                  <a:srgbClr val="000000"/>
                </a:solidFill>
                <a:latin typeface="Calibri"/>
                <a:ea typeface="+mn-ea"/>
                <a:cs typeface="+mn-cs"/>
              </a:rPr>
              <a:t> </a:t>
            </a:r>
            <a:r>
              <a:rPr lang="en-US" sz="500" b="0" i="0" dirty="0" err="1">
                <a:solidFill>
                  <a:srgbClr val="000000"/>
                </a:solidFill>
                <a:latin typeface="Calibri"/>
                <a:ea typeface="+mn-ea"/>
                <a:cs typeface="+mn-cs"/>
              </a:rPr>
              <a:t>обязанности</a:t>
            </a:r>
            <a:r>
              <a:rPr lang="en-US" sz="500" b="0" i="0" dirty="0">
                <a:solidFill>
                  <a:srgbClr val="000000"/>
                </a:solidFill>
                <a:latin typeface="Calibri"/>
                <a:ea typeface="+mn-ea"/>
                <a:cs typeface="+mn-cs"/>
              </a:rPr>
              <a:t>.  </a:t>
            </a:r>
            <a:br>
              <a:rPr lang="en-US" sz="500" b="0" i="0" dirty="0">
                <a:solidFill>
                  <a:srgbClr val="000000"/>
                </a:solidFill>
                <a:latin typeface="Calibri"/>
                <a:ea typeface="+mn-ea"/>
                <a:cs typeface="+mn-cs"/>
              </a:rPr>
            </a:br>
            <a:r>
              <a:rPr lang="en-US" sz="500" b="0" i="0" dirty="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a:t>
            </a:fld>
            <a:endParaRPr lang="en-US" sz="1200" b="0" i="0">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Точка</a:t>
            </a:r>
            <a:r>
              <a:rPr lang="ru-RU" baseline="0" dirty="0" smtClean="0"/>
              <a:t> </a:t>
            </a:r>
            <a:r>
              <a:rPr lang="en-US" baseline="0" dirty="0" smtClean="0"/>
              <a:t>J</a:t>
            </a:r>
            <a:r>
              <a:rPr lang="ru-RU" baseline="0" dirty="0" smtClean="0"/>
              <a:t>. ПОНЯТИЕ ВРЕМЕНИ ВНУТРЕННЕГО ОТКЛОНЕНИЯ. Проводящая система сердца, заложена под эндокардом, и для того чтобы охватить возбуждением мышцу сердца, импульс как бы «пронизывает» толщу всего миокарда в направлении от эндокарда к эпикарду. Для охвата возбуждением всей толщи миокарда требуется определенное время, в течение которого импульс проходит от эндокарда к эпикарду. Это время называется временем внутреннего отклонения и обозначается большой латинской буквой J. Определить время внутреннего отклонения на ЭКГ достаточно просто: для этого необходимо опустить перпендикуляр от вершины зубца R до пересечения его с изоэлектрической линией. Отрезок от начала зубца Q до точки пересечения этого перпендикуляра с изоэлектрической линией и есть время внутреннего отклонения.</a:t>
            </a:r>
          </a:p>
          <a:p>
            <a:r>
              <a:rPr lang="ru-RU" baseline="0" dirty="0" smtClean="0"/>
              <a:t>Время внутреннего отклонения измеряется в секундах и равно в норме 0,02—0,05с.(Ю.И. Зудбинов)</a:t>
            </a:r>
            <a:endParaRPr lang="ru-RU" dirty="0"/>
          </a:p>
        </p:txBody>
      </p:sp>
      <p:sp>
        <p:nvSpPr>
          <p:cNvPr id="4" name="Номер слайда 3"/>
          <p:cNvSpPr>
            <a:spLocks noGrp="1"/>
          </p:cNvSpPr>
          <p:nvPr>
            <p:ph type="sldNum" sz="quarter" idx="10"/>
          </p:nvPr>
        </p:nvSpPr>
        <p:spPr/>
        <p:txBody>
          <a:bodyPr/>
          <a:lstStyle/>
          <a:p>
            <a:fld id="{6A9789F4-029E-4103-B002-2FFDD480A588}" type="slidenum">
              <a:rPr lang="en-US" smtClean="0"/>
              <a:t>14</a:t>
            </a:fld>
            <a:endParaRPr lang="en-US" dirty="0"/>
          </a:p>
        </p:txBody>
      </p:sp>
    </p:spTree>
    <p:extLst>
      <p:ext uri="{BB962C8B-B14F-4D97-AF65-F5344CB8AC3E}">
        <p14:creationId xmlns:p14="http://schemas.microsoft.com/office/powerpoint/2010/main" val="43964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Инверсии</a:t>
            </a:r>
            <a:r>
              <a:rPr lang="ru-RU" baseline="0" dirty="0" smtClean="0"/>
              <a:t> зубца Т в отведениях </a:t>
            </a:r>
            <a:r>
              <a:rPr lang="en-US" baseline="0" dirty="0" smtClean="0"/>
              <a:t>V5,V6 </a:t>
            </a:r>
            <a:r>
              <a:rPr lang="ru-RU" baseline="0" dirty="0" smtClean="0"/>
              <a:t>свидетельствует о перегрузке левого желудочка. Механизм инверсии зубца Т вызван тем,  что при гипертрофии мышцы сердца увеличивается время распространения возбуждения от эндокарда  к эпикарду, и это дополнительное время пробега оказывается большим, чем физиологическая способность субэндокардиального слоя удерживать потенциал возбуждения. А это в свою очередь приводит к тому, что процесс перехода к покою (реполяризация) начинается не у перикарда, как в норме, а у эндокарда. Вектор </a:t>
            </a:r>
            <a:r>
              <a:rPr lang="ru-RU" baseline="0" dirty="0" err="1" smtClean="0"/>
              <a:t>реполяризации</a:t>
            </a:r>
            <a:r>
              <a:rPr lang="ru-RU" baseline="0" dirty="0" smtClean="0"/>
              <a:t> меняет свое направление и </a:t>
            </a:r>
            <a:r>
              <a:rPr lang="ru-RU" baseline="0" smtClean="0"/>
              <a:t>головка термопринтера </a:t>
            </a:r>
            <a:r>
              <a:rPr lang="ru-RU" baseline="0" dirty="0" smtClean="0"/>
              <a:t>чертит отрицательный зубец Т.</a:t>
            </a:r>
            <a:endParaRPr lang="ru-RU" dirty="0"/>
          </a:p>
        </p:txBody>
      </p:sp>
      <p:sp>
        <p:nvSpPr>
          <p:cNvPr id="4" name="Номер слайда 3"/>
          <p:cNvSpPr>
            <a:spLocks noGrp="1"/>
          </p:cNvSpPr>
          <p:nvPr>
            <p:ph type="sldNum" sz="quarter" idx="10"/>
          </p:nvPr>
        </p:nvSpPr>
        <p:spPr/>
        <p:txBody>
          <a:bodyPr/>
          <a:lstStyle/>
          <a:p>
            <a:fld id="{6A9789F4-029E-4103-B002-2FFDD480A588}" type="slidenum">
              <a:rPr lang="en-US" smtClean="0"/>
              <a:t>18</a:t>
            </a:fld>
            <a:endParaRPr lang="en-US" dirty="0"/>
          </a:p>
        </p:txBody>
      </p:sp>
    </p:spTree>
    <p:extLst>
      <p:ext uri="{BB962C8B-B14F-4D97-AF65-F5344CB8AC3E}">
        <p14:creationId xmlns:p14="http://schemas.microsoft.com/office/powerpoint/2010/main" val="135738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На</a:t>
            </a:r>
            <a:r>
              <a:rPr lang="ru-RU" baseline="0" dirty="0" smtClean="0"/>
              <a:t> слайде представлено три метода чтения ЭКГ, первый метод применяют чаще всего и его называют общим методом (Американская школа чтения ЭКГ)</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10/28/2012 1:02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2</a:t>
            </a:fld>
            <a:endParaRPr lang="en-US" sz="1200" b="0" i="0">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Общий</a:t>
            </a:r>
            <a:r>
              <a:rPr lang="ru-RU" baseline="0" dirty="0" smtClean="0"/>
              <a:t> метод действует при скорости записи ЭКГ  25 мм/сек.</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10/28/2012 1:02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3</a:t>
            </a:fld>
            <a:endParaRPr lang="en-US" sz="1200" b="0" i="0">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Общий</a:t>
            </a:r>
            <a:r>
              <a:rPr lang="ru-RU" baseline="0" dirty="0" smtClean="0"/>
              <a:t> метод действует при скорости записи ЭКГ  25 мм/сек.</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10/28/2012 1:02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r>
              <a:rPr lang="en-US">
                <a:solidFill>
                  <a:srgbClr val="000000"/>
                </a:solidFill>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a:solidFill>
                  <a:srgbClr val="000000"/>
                </a:solidFill>
              </a:rPr>
            </a:br>
            <a:r>
              <a:rPr lang="en-US">
                <a:solidFill>
                  <a:srgbClr val="000000"/>
                </a:solidFill>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Общий</a:t>
            </a:r>
            <a:r>
              <a:rPr lang="ru-RU" baseline="0" dirty="0" smtClean="0"/>
              <a:t> метод действует при скорости записи ЭКГ  25 мм/сек.</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10/28/2012 1:02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r>
              <a:rPr lang="en-US">
                <a:solidFill>
                  <a:srgbClr val="000000"/>
                </a:solidFill>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a:solidFill>
                  <a:srgbClr val="000000"/>
                </a:solidFill>
              </a:rPr>
            </a:br>
            <a:r>
              <a:rPr lang="en-US">
                <a:solidFill>
                  <a:srgbClr val="000000"/>
                </a:solidFill>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10/28/2012 1:02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6</a:t>
            </a:fld>
            <a:endParaRPr lang="en-US" sz="1200" b="0" i="0">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10/28/2012 1:02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pPr algn="l" defTabSz="914400">
              <a:buNone/>
            </a:pPr>
            <a:r>
              <a:rPr lang="en-US" sz="1200" b="0" i="0">
                <a:solidFill>
                  <a:srgbClr val="000000"/>
                </a:solidFill>
                <a:latin typeface="Calibri"/>
                <a:ea typeface="+mn-ea"/>
                <a:cs typeface="+mn-cs"/>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7</a:t>
            </a:fld>
            <a:endParaRPr lang="en-US" sz="1200" b="0" i="0">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RII &gt; RI &gt; RIII </a:t>
            </a:r>
            <a:r>
              <a:rPr lang="ru-RU" dirty="0" smtClean="0"/>
              <a:t>норма    </a:t>
            </a:r>
            <a:r>
              <a:rPr lang="en-US" dirty="0" smtClean="0"/>
              <a:t>RI  &gt; RII &gt; RIII , RI-SIII </a:t>
            </a:r>
            <a:r>
              <a:rPr lang="ru-RU" dirty="0" smtClean="0"/>
              <a:t>левограмма    </a:t>
            </a:r>
            <a:r>
              <a:rPr lang="en-US" dirty="0" smtClean="0"/>
              <a:t>RIII&gt; RII&gt; RI ,  SI-RIII </a:t>
            </a:r>
            <a:r>
              <a:rPr lang="ru-RU" dirty="0" smtClean="0"/>
              <a:t>правограмма – по Методикам СССР.                                                 По американским методикам: смотрим комплексы </a:t>
            </a:r>
            <a:r>
              <a:rPr lang="en-US" dirty="0" smtClean="0"/>
              <a:t>QRS </a:t>
            </a:r>
            <a:r>
              <a:rPr lang="ru-RU" dirty="0" smtClean="0"/>
              <a:t>в</a:t>
            </a:r>
            <a:r>
              <a:rPr lang="ru-RU" baseline="0" dirty="0" smtClean="0"/>
              <a:t> </a:t>
            </a:r>
            <a:r>
              <a:rPr lang="en-US" baseline="0" dirty="0" smtClean="0"/>
              <a:t>I </a:t>
            </a:r>
            <a:r>
              <a:rPr lang="ru-RU" baseline="0" dirty="0" smtClean="0"/>
              <a:t>отведении и отведении </a:t>
            </a:r>
            <a:r>
              <a:rPr lang="en-US" baseline="0" dirty="0" smtClean="0"/>
              <a:t>aVF</a:t>
            </a:r>
            <a:r>
              <a:rPr lang="ru-RU" baseline="0" dirty="0" smtClean="0"/>
              <a:t>, они могут быть </a:t>
            </a:r>
            <a:r>
              <a:rPr lang="en-US" baseline="0" dirty="0" smtClean="0"/>
              <a:t>R-</a:t>
            </a:r>
            <a:r>
              <a:rPr lang="ru-RU" baseline="0" dirty="0" smtClean="0"/>
              <a:t>типа и </a:t>
            </a:r>
            <a:r>
              <a:rPr lang="en-US" baseline="0" dirty="0" smtClean="0"/>
              <a:t>S- </a:t>
            </a:r>
            <a:r>
              <a:rPr lang="ru-RU" baseline="0" dirty="0" smtClean="0"/>
              <a:t>типа (в зависимости какой зубец больше </a:t>
            </a:r>
            <a:r>
              <a:rPr lang="en-US" baseline="0" dirty="0" smtClean="0"/>
              <a:t>R </a:t>
            </a:r>
            <a:r>
              <a:rPr lang="ru-RU" baseline="0" dirty="0" smtClean="0"/>
              <a:t>или </a:t>
            </a:r>
            <a:r>
              <a:rPr lang="en-US" baseline="0" dirty="0" smtClean="0"/>
              <a:t>S</a:t>
            </a:r>
            <a:r>
              <a:rPr lang="ru-RU" baseline="0" dirty="0" smtClean="0"/>
              <a:t>). Так при нормальной оси сердца в отведениях </a:t>
            </a:r>
            <a:r>
              <a:rPr lang="en-US" baseline="0" dirty="0" smtClean="0"/>
              <a:t>I </a:t>
            </a:r>
            <a:r>
              <a:rPr lang="ru-RU" baseline="0" dirty="0" smtClean="0"/>
              <a:t>и </a:t>
            </a:r>
            <a:r>
              <a:rPr lang="en-US" baseline="0" dirty="0" smtClean="0"/>
              <a:t>aVF </a:t>
            </a:r>
            <a:r>
              <a:rPr lang="ru-RU" baseline="0" dirty="0" smtClean="0"/>
              <a:t>зубцы </a:t>
            </a:r>
            <a:r>
              <a:rPr lang="en-US" baseline="0" dirty="0" smtClean="0"/>
              <a:t>R </a:t>
            </a:r>
            <a:r>
              <a:rPr lang="ru-RU" baseline="0" dirty="0" smtClean="0"/>
              <a:t>по амплитуде больше зубцов </a:t>
            </a:r>
            <a:r>
              <a:rPr lang="en-US" baseline="0" dirty="0" smtClean="0"/>
              <a:t>S</a:t>
            </a:r>
            <a:r>
              <a:rPr lang="ru-RU" baseline="0" dirty="0" smtClean="0"/>
              <a:t>. При левограмме зубец </a:t>
            </a:r>
            <a:r>
              <a:rPr lang="en-US" baseline="0" dirty="0" smtClean="0"/>
              <a:t>R</a:t>
            </a:r>
            <a:r>
              <a:rPr lang="ru-RU" baseline="0" dirty="0" smtClean="0"/>
              <a:t> в </a:t>
            </a:r>
            <a:r>
              <a:rPr lang="en-US" baseline="0" dirty="0" smtClean="0"/>
              <a:t>I </a:t>
            </a:r>
            <a:r>
              <a:rPr lang="ru-RU" baseline="0" dirty="0" smtClean="0"/>
              <a:t>отведении направлен вверх</a:t>
            </a:r>
            <a:r>
              <a:rPr lang="en-US" baseline="0" dirty="0" smtClean="0"/>
              <a:t> (R-</a:t>
            </a:r>
            <a:r>
              <a:rPr lang="ru-RU" baseline="0" dirty="0" smtClean="0"/>
              <a:t>тип </a:t>
            </a:r>
            <a:r>
              <a:rPr lang="en-US" baseline="0" dirty="0" smtClean="0"/>
              <a:t>)</a:t>
            </a:r>
            <a:r>
              <a:rPr lang="ru-RU" baseline="0" dirty="0" smtClean="0"/>
              <a:t>, а отведении </a:t>
            </a:r>
            <a:r>
              <a:rPr lang="en-US" baseline="0" dirty="0" smtClean="0"/>
              <a:t>aVF (S- </a:t>
            </a:r>
            <a:r>
              <a:rPr lang="ru-RU" baseline="0" dirty="0" smtClean="0"/>
              <a:t>тип</a:t>
            </a:r>
            <a:r>
              <a:rPr lang="en-US" baseline="0" dirty="0" smtClean="0"/>
              <a:t>)</a:t>
            </a:r>
            <a:r>
              <a:rPr lang="ru-RU" baseline="0" dirty="0" smtClean="0"/>
              <a:t> зубец </a:t>
            </a:r>
            <a:r>
              <a:rPr lang="en-US" baseline="0" dirty="0" smtClean="0"/>
              <a:t>S </a:t>
            </a:r>
            <a:r>
              <a:rPr lang="ru-RU" baseline="0" dirty="0" smtClean="0"/>
              <a:t>больше зубца </a:t>
            </a:r>
            <a:r>
              <a:rPr lang="en-US" baseline="0" dirty="0" smtClean="0"/>
              <a:t>R</a:t>
            </a:r>
            <a:r>
              <a:rPr lang="ru-RU" baseline="0" dirty="0" smtClean="0"/>
              <a:t>. При правограмме комплекс </a:t>
            </a:r>
            <a:r>
              <a:rPr lang="en-US" baseline="0" dirty="0" smtClean="0"/>
              <a:t>QRS </a:t>
            </a:r>
            <a:r>
              <a:rPr lang="ru-RU" baseline="0" dirty="0" smtClean="0"/>
              <a:t>в </a:t>
            </a:r>
            <a:r>
              <a:rPr lang="en-US" baseline="0" dirty="0" smtClean="0"/>
              <a:t>I-</a:t>
            </a:r>
            <a:r>
              <a:rPr lang="ru-RU" baseline="0" dirty="0" smtClean="0"/>
              <a:t>отведении преимущественно отрицательный </a:t>
            </a:r>
            <a:r>
              <a:rPr lang="en-US" baseline="0" dirty="0" smtClean="0"/>
              <a:t>(S- </a:t>
            </a:r>
            <a:r>
              <a:rPr lang="ru-RU" baseline="0" dirty="0" smtClean="0"/>
              <a:t>тип), а в отведении </a:t>
            </a:r>
            <a:r>
              <a:rPr lang="en-US" baseline="0" dirty="0" smtClean="0"/>
              <a:t>aVF </a:t>
            </a:r>
            <a:r>
              <a:rPr lang="ru-RU" baseline="0" dirty="0" smtClean="0"/>
              <a:t>положительный  </a:t>
            </a:r>
            <a:r>
              <a:rPr lang="en-US" baseline="0" dirty="0" smtClean="0"/>
              <a:t>(R-</a:t>
            </a:r>
            <a:r>
              <a:rPr lang="ru-RU" baseline="0" dirty="0" smtClean="0"/>
              <a:t>тип ).</a:t>
            </a:r>
            <a:endParaRPr lang="ru-RU" dirty="0"/>
          </a:p>
        </p:txBody>
      </p:sp>
      <p:sp>
        <p:nvSpPr>
          <p:cNvPr id="4" name="Номер слайда 3"/>
          <p:cNvSpPr>
            <a:spLocks noGrp="1"/>
          </p:cNvSpPr>
          <p:nvPr>
            <p:ph type="sldNum" sz="quarter" idx="10"/>
          </p:nvPr>
        </p:nvSpPr>
        <p:spPr/>
        <p:txBody>
          <a:bodyPr/>
          <a:lstStyle/>
          <a:p>
            <a:fld id="{6A9789F4-029E-4103-B002-2FFDD480A588}" type="slidenum">
              <a:rPr lang="en-US" smtClean="0"/>
              <a:t>11</a:t>
            </a:fld>
            <a:endParaRPr lang="en-US" dirty="0"/>
          </a:p>
        </p:txBody>
      </p:sp>
    </p:spTree>
    <p:extLst>
      <p:ext uri="{BB962C8B-B14F-4D97-AF65-F5344CB8AC3E}">
        <p14:creationId xmlns:p14="http://schemas.microsoft.com/office/powerpoint/2010/main" val="343198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подозрении</a:t>
            </a:r>
            <a:r>
              <a:rPr lang="ru-RU" baseline="0" dirty="0" smtClean="0"/>
              <a:t> </a:t>
            </a:r>
            <a:r>
              <a:rPr lang="ru-RU" dirty="0" smtClean="0"/>
              <a:t>отклонении ЭОС влево, необходимо ещё оценить комплекс </a:t>
            </a:r>
            <a:r>
              <a:rPr lang="en-US" dirty="0" smtClean="0"/>
              <a:t>QRS </a:t>
            </a:r>
            <a:r>
              <a:rPr lang="ru-RU" dirty="0" smtClean="0"/>
              <a:t>во </a:t>
            </a:r>
            <a:r>
              <a:rPr lang="en-US" dirty="0" smtClean="0"/>
              <a:t>II</a:t>
            </a:r>
            <a:r>
              <a:rPr lang="ru-RU" dirty="0" smtClean="0"/>
              <a:t> отведении, он должен быть преимущественно отрицательным</a:t>
            </a:r>
            <a:endParaRPr lang="en-US" dirty="0" smtClean="0"/>
          </a:p>
          <a:p>
            <a:r>
              <a:rPr lang="ru-RU" dirty="0" smtClean="0"/>
              <a:t>т.е. </a:t>
            </a:r>
            <a:r>
              <a:rPr lang="en-US" dirty="0" smtClean="0"/>
              <a:t>S-</a:t>
            </a:r>
            <a:r>
              <a:rPr lang="ru-RU" dirty="0" smtClean="0"/>
              <a:t>типа. Если комплекс </a:t>
            </a:r>
            <a:r>
              <a:rPr lang="en-US" dirty="0" smtClean="0"/>
              <a:t>R –</a:t>
            </a:r>
            <a:r>
              <a:rPr lang="ru-RU" dirty="0" smtClean="0"/>
              <a:t>типа,</a:t>
            </a:r>
            <a:r>
              <a:rPr lang="ru-RU" baseline="0" dirty="0" smtClean="0"/>
              <a:t> то ось отклонена в пределах 0-30 </a:t>
            </a:r>
            <a:r>
              <a:rPr lang="ru-RU" sz="1200" baseline="0" dirty="0" smtClean="0"/>
              <a:t>градусов, это может быть вариантом конституционной нормы.</a:t>
            </a:r>
            <a:endParaRPr lang="ru-RU" sz="1200" dirty="0" smtClean="0"/>
          </a:p>
        </p:txBody>
      </p:sp>
      <p:sp>
        <p:nvSpPr>
          <p:cNvPr id="4" name="Номер слайда 3"/>
          <p:cNvSpPr>
            <a:spLocks noGrp="1"/>
          </p:cNvSpPr>
          <p:nvPr>
            <p:ph type="sldNum" sz="quarter" idx="10"/>
          </p:nvPr>
        </p:nvSpPr>
        <p:spPr/>
        <p:txBody>
          <a:bodyPr/>
          <a:lstStyle/>
          <a:p>
            <a:fld id="{6A9789F4-029E-4103-B002-2FFDD480A588}" type="slidenum">
              <a:rPr lang="en-US" smtClean="0"/>
              <a:t>12</a:t>
            </a:fld>
            <a:endParaRPr lang="en-US" dirty="0"/>
          </a:p>
        </p:txBody>
      </p:sp>
    </p:spTree>
    <p:extLst>
      <p:ext uri="{BB962C8B-B14F-4D97-AF65-F5344CB8AC3E}">
        <p14:creationId xmlns:p14="http://schemas.microsoft.com/office/powerpoint/2010/main" val="34534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764705"/>
            <a:ext cx="7681913" cy="864096"/>
          </a:xfrm>
        </p:spPr>
        <p:txBody>
          <a:bodyPr/>
          <a:lstStyle/>
          <a:p>
            <a:pPr algn="ctr" defTabSz="914400">
              <a:lnSpc>
                <a:spcPct val="90000"/>
              </a:lnSpc>
              <a:spcBef>
                <a:spcPts val="0"/>
              </a:spcBef>
              <a:buNone/>
            </a:pPr>
            <a:r>
              <a:rPr lang="ru-RU" dirty="0" smtClean="0">
                <a:effectLst>
                  <a:outerShdw blurRad="50800" dist="38100" dir="2700000" algn="tl">
                    <a:prstClr val="black">
                      <a:alpha val="40000"/>
                    </a:prstClr>
                  </a:outerShdw>
                </a:effectLst>
                <a:latin typeface="Calibri"/>
                <a:cs typeface="Arial"/>
              </a:rPr>
              <a:t>Основы чтения ЭКГ</a:t>
            </a:r>
            <a:endParaRPr lang="ru-RU" sz="5400" b="0" i="0" spc="-150" dirty="0">
              <a:effectLst>
                <a:outerShdw blurRad="50800" dist="38100" dir="2700000" algn="tl">
                  <a:prstClr val="black">
                    <a:alpha val="40000"/>
                  </a:prstClr>
                </a:outerShdw>
              </a:effectLst>
              <a:latin typeface="Calibri"/>
              <a:ea typeface="+mn-ea"/>
              <a:cs typeface="Arial"/>
            </a:endParaRPr>
          </a:p>
        </p:txBody>
      </p:sp>
      <p:sp>
        <p:nvSpPr>
          <p:cNvPr id="3" name="Подзаголовок 2"/>
          <p:cNvSpPr>
            <a:spLocks noGrp="1"/>
          </p:cNvSpPr>
          <p:nvPr>
            <p:ph type="subTitle" idx="1"/>
          </p:nvPr>
        </p:nvSpPr>
        <p:spPr>
          <a:xfrm>
            <a:off x="683568" y="3068960"/>
            <a:ext cx="7403603" cy="3528392"/>
          </a:xfrm>
        </p:spPr>
        <p:txBody>
          <a:bodyPr>
            <a:normAutofit fontScale="85000" lnSpcReduction="20000"/>
          </a:bodyPr>
          <a:lstStyle/>
          <a:p>
            <a:pPr marL="0" indent="0" algn="l">
              <a:lnSpc>
                <a:spcPct val="90000"/>
              </a:lnSpc>
              <a:spcBef>
                <a:spcPts val="0"/>
              </a:spcBef>
              <a:buNone/>
            </a:pPr>
            <a:endParaRPr lang="ru-RU" b="0" i="0" dirty="0" smtClean="0">
              <a:solidFill>
                <a:srgbClr val="FFFFFF">
                  <a:tint val="75000"/>
                </a:srgbClr>
              </a:solidFill>
            </a:endParaRPr>
          </a:p>
          <a:p>
            <a:pPr marL="0" indent="0" algn="l">
              <a:lnSpc>
                <a:spcPct val="90000"/>
              </a:lnSpc>
              <a:spcBef>
                <a:spcPts val="0"/>
              </a:spcBef>
              <a:buNone/>
            </a:pPr>
            <a:endParaRPr lang="ru-RU" b="0" i="0" dirty="0" smtClean="0">
              <a:solidFill>
                <a:srgbClr val="FFFFFF">
                  <a:tint val="75000"/>
                </a:srgbClr>
              </a:solidFill>
            </a:endParaRPr>
          </a:p>
          <a:p>
            <a:pPr marL="0" indent="0" algn="ctr">
              <a:lnSpc>
                <a:spcPct val="90000"/>
              </a:lnSpc>
              <a:spcBef>
                <a:spcPts val="0"/>
              </a:spcBef>
              <a:buNone/>
            </a:pPr>
            <a:endParaRPr lang="ru-RU" b="0" i="0" dirty="0" smtClean="0">
              <a:solidFill>
                <a:srgbClr val="FFFFFF">
                  <a:tint val="75000"/>
                </a:srgbClr>
              </a:solidFill>
            </a:endParaRPr>
          </a:p>
          <a:p>
            <a:pPr marL="0" indent="0" algn="ctr">
              <a:lnSpc>
                <a:spcPct val="90000"/>
              </a:lnSpc>
              <a:spcBef>
                <a:spcPts val="0"/>
              </a:spcBef>
              <a:buNone/>
            </a:pPr>
            <a:endParaRPr lang="ru-RU" dirty="0">
              <a:solidFill>
                <a:srgbClr val="FFFFFF">
                  <a:tint val="75000"/>
                </a:srgbClr>
              </a:solidFill>
            </a:endParaRPr>
          </a:p>
          <a:p>
            <a:pPr marL="0" indent="0" algn="ctr">
              <a:lnSpc>
                <a:spcPct val="90000"/>
              </a:lnSpc>
              <a:spcBef>
                <a:spcPts val="0"/>
              </a:spcBef>
              <a:buNone/>
            </a:pPr>
            <a:endParaRPr lang="ru-RU" b="0" i="0" dirty="0" smtClean="0">
              <a:solidFill>
                <a:srgbClr val="FFFFFF">
                  <a:tint val="75000"/>
                </a:srgbClr>
              </a:solidFill>
            </a:endParaRPr>
          </a:p>
          <a:p>
            <a:pPr marL="0" indent="0" algn="ctr">
              <a:lnSpc>
                <a:spcPct val="90000"/>
              </a:lnSpc>
              <a:spcBef>
                <a:spcPts val="0"/>
              </a:spcBef>
              <a:buNone/>
            </a:pPr>
            <a:endParaRPr lang="ru-RU" dirty="0">
              <a:solidFill>
                <a:srgbClr val="FFFFFF">
                  <a:tint val="75000"/>
                </a:srgbClr>
              </a:solidFill>
            </a:endParaRPr>
          </a:p>
          <a:p>
            <a:pPr marL="0" indent="0" algn="ctr">
              <a:lnSpc>
                <a:spcPct val="90000"/>
              </a:lnSpc>
              <a:spcBef>
                <a:spcPts val="0"/>
              </a:spcBef>
              <a:buNone/>
            </a:pPr>
            <a:endParaRPr lang="ru-RU" b="0" i="0" dirty="0" smtClean="0">
              <a:solidFill>
                <a:srgbClr val="FFFFFF">
                  <a:tint val="75000"/>
                </a:srgbClr>
              </a:solidFill>
            </a:endParaRPr>
          </a:p>
          <a:p>
            <a:pPr marL="0" indent="0" algn="ctr">
              <a:lnSpc>
                <a:spcPct val="90000"/>
              </a:lnSpc>
              <a:spcBef>
                <a:spcPts val="0"/>
              </a:spcBef>
              <a:buNone/>
            </a:pPr>
            <a:endParaRPr lang="ru-RU" dirty="0">
              <a:solidFill>
                <a:srgbClr val="FFFFFF">
                  <a:tint val="75000"/>
                </a:srgbClr>
              </a:solidFill>
            </a:endParaRPr>
          </a:p>
          <a:p>
            <a:pPr marL="0" indent="0" algn="ctr">
              <a:lnSpc>
                <a:spcPct val="90000"/>
              </a:lnSpc>
              <a:spcBef>
                <a:spcPts val="0"/>
              </a:spcBef>
              <a:buNone/>
            </a:pPr>
            <a:endParaRPr lang="ru-RU" b="0" i="0" dirty="0" smtClean="0">
              <a:solidFill>
                <a:schemeClr val="accent1"/>
              </a:solidFill>
            </a:endParaRPr>
          </a:p>
          <a:p>
            <a:pPr marL="0" indent="0" algn="ctr">
              <a:lnSpc>
                <a:spcPct val="90000"/>
              </a:lnSpc>
              <a:spcBef>
                <a:spcPts val="0"/>
              </a:spcBef>
              <a:buNone/>
            </a:pPr>
            <a:endParaRPr lang="ru-RU" dirty="0" smtClean="0">
              <a:solidFill>
                <a:schemeClr val="accent1"/>
              </a:solidFill>
            </a:endParaRPr>
          </a:p>
          <a:p>
            <a:pPr marL="0" indent="0" algn="ctr">
              <a:lnSpc>
                <a:spcPct val="90000"/>
              </a:lnSpc>
              <a:spcBef>
                <a:spcPts val="0"/>
              </a:spcBef>
              <a:buNone/>
            </a:pPr>
            <a:r>
              <a:rPr lang="ru-RU" dirty="0" smtClean="0">
                <a:solidFill>
                  <a:schemeClr val="accent1"/>
                </a:solidFill>
              </a:rPr>
              <a:t>Ибраимов Н.Ж. врач анестезиолог-реаниматолог</a:t>
            </a:r>
          </a:p>
          <a:p>
            <a:pPr marL="0" indent="0" algn="ctr">
              <a:lnSpc>
                <a:spcPct val="90000"/>
              </a:lnSpc>
              <a:spcBef>
                <a:spcPts val="0"/>
              </a:spcBef>
              <a:buNone/>
            </a:pPr>
            <a:r>
              <a:rPr lang="ru-RU" b="0" i="0" dirty="0" smtClean="0">
                <a:solidFill>
                  <a:schemeClr val="accent1"/>
                </a:solidFill>
              </a:rPr>
              <a:t>ОАРИТ </a:t>
            </a:r>
            <a:r>
              <a:rPr lang="ru-RU" b="0" i="0" dirty="0" smtClean="0">
                <a:solidFill>
                  <a:schemeClr val="accent1"/>
                </a:solidFill>
              </a:rPr>
              <a:t>ЦРБ Жамбылского района</a:t>
            </a:r>
            <a:endParaRPr lang="ru-RU" b="0" i="0" dirty="0">
              <a:solidFill>
                <a:schemeClr val="accent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1484783"/>
            <a:ext cx="7648575"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Электрическая ось сердца</a:t>
            </a:r>
          </a:p>
        </p:txBody>
      </p:sp>
      <p:sp>
        <p:nvSpPr>
          <p:cNvPr id="3" name="Текст 2"/>
          <p:cNvSpPr>
            <a:spLocks noGrp="1"/>
          </p:cNvSpPr>
          <p:nvPr>
            <p:ph type="body" sz="quarter" idx="10"/>
          </p:nvPr>
        </p:nvSpPr>
        <p:spPr>
          <a:xfrm>
            <a:off x="381000" y="908720"/>
            <a:ext cx="8382000" cy="984885"/>
          </a:xfrm>
        </p:spPr>
        <p:txBody>
          <a:bodyPr/>
          <a:lstStyle/>
          <a:p>
            <a:pPr marL="0" indent="0" algn="ctr">
              <a:buNone/>
            </a:pPr>
            <a:r>
              <a:rPr lang="ru-RU" dirty="0" smtClean="0">
                <a:solidFill>
                  <a:schemeClr val="accent1"/>
                </a:solidFill>
              </a:rPr>
              <a:t>Патологии ЭОС</a:t>
            </a:r>
          </a:p>
          <a:p>
            <a:pPr marL="0" indent="0" algn="ctr">
              <a:buNone/>
            </a:pPr>
            <a:endParaRPr lang="ru-RU" dirty="0">
              <a:solidFill>
                <a:schemeClr val="accent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689438804"/>
              </p:ext>
            </p:extLst>
          </p:nvPr>
        </p:nvGraphicFramePr>
        <p:xfrm>
          <a:off x="1524000" y="1397000"/>
          <a:ext cx="6096000" cy="3742917"/>
        </p:xfrm>
        <a:graphic>
          <a:graphicData uri="http://schemas.openxmlformats.org/drawingml/2006/table">
            <a:tbl>
              <a:tblPr firstRow="1" bandRow="1">
                <a:tableStyleId>{5C22544A-7EE6-4342-B048-85BDC9FD1C3A}</a:tableStyleId>
              </a:tblPr>
              <a:tblGrid>
                <a:gridCol w="3048000"/>
                <a:gridCol w="3048000"/>
              </a:tblGrid>
              <a:tr h="759959">
                <a:tc>
                  <a:txBody>
                    <a:bodyPr/>
                    <a:lstStyle/>
                    <a:p>
                      <a:pPr algn="ctr"/>
                      <a:r>
                        <a:rPr lang="ru-RU" dirty="0" smtClean="0">
                          <a:solidFill>
                            <a:schemeClr val="bg2"/>
                          </a:solidFill>
                        </a:rPr>
                        <a:t>Левограмма</a:t>
                      </a:r>
                      <a:endParaRPr lang="ru-RU" dirty="0">
                        <a:solidFill>
                          <a:schemeClr val="bg2"/>
                        </a:solidFill>
                      </a:endParaRPr>
                    </a:p>
                  </a:txBody>
                  <a:tcPr/>
                </a:tc>
                <a:tc>
                  <a:txBody>
                    <a:bodyPr/>
                    <a:lstStyle/>
                    <a:p>
                      <a:pPr algn="ctr"/>
                      <a:r>
                        <a:rPr lang="ru-RU" dirty="0" smtClean="0">
                          <a:solidFill>
                            <a:schemeClr val="bg2"/>
                          </a:solidFill>
                        </a:rPr>
                        <a:t>Правограмма</a:t>
                      </a:r>
                      <a:endParaRPr lang="ru-RU" dirty="0">
                        <a:solidFill>
                          <a:schemeClr val="bg2"/>
                        </a:solidFill>
                      </a:endParaRPr>
                    </a:p>
                  </a:txBody>
                  <a:tcPr/>
                </a:tc>
              </a:tr>
              <a:tr h="759959">
                <a:tc>
                  <a:txBody>
                    <a:bodyPr/>
                    <a:lstStyle/>
                    <a:p>
                      <a:pPr algn="ctr"/>
                      <a:r>
                        <a:rPr lang="ru-RU" dirty="0" smtClean="0"/>
                        <a:t>Гипертрофия левого желудочка</a:t>
                      </a:r>
                      <a:endParaRPr lang="ru-RU" dirty="0"/>
                    </a:p>
                  </a:txBody>
                  <a:tcPr/>
                </a:tc>
                <a:tc>
                  <a:txBody>
                    <a:bodyPr/>
                    <a:lstStyle/>
                    <a:p>
                      <a:pPr algn="ctr"/>
                      <a:r>
                        <a:rPr lang="ru-RU" dirty="0" smtClean="0"/>
                        <a:t>Гипертрофия правого желудочка</a:t>
                      </a:r>
                      <a:endParaRPr lang="ru-RU" dirty="0"/>
                    </a:p>
                  </a:txBody>
                  <a:tcPr/>
                </a:tc>
              </a:tr>
              <a:tr h="759959">
                <a:tc>
                  <a:txBody>
                    <a:bodyPr/>
                    <a:lstStyle/>
                    <a:p>
                      <a:pPr algn="ctr"/>
                      <a:r>
                        <a:rPr lang="ru-RU" dirty="0" smtClean="0"/>
                        <a:t>Инфаркт нижней стенки</a:t>
                      </a:r>
                      <a:endParaRPr lang="ru-RU" dirty="0"/>
                    </a:p>
                  </a:txBody>
                  <a:tcPr/>
                </a:tc>
                <a:tc>
                  <a:txBody>
                    <a:bodyPr/>
                    <a:lstStyle/>
                    <a:p>
                      <a:pPr algn="ctr"/>
                      <a:r>
                        <a:rPr lang="ru-RU" dirty="0" smtClean="0"/>
                        <a:t>Инфаркт боковой стенки</a:t>
                      </a:r>
                      <a:endParaRPr lang="ru-RU" dirty="0"/>
                    </a:p>
                  </a:txBody>
                  <a:tcPr/>
                </a:tc>
              </a:tr>
              <a:tr h="1336300">
                <a:tc>
                  <a:txBody>
                    <a:bodyPr/>
                    <a:lstStyle/>
                    <a:p>
                      <a:pPr algn="ctr"/>
                      <a:r>
                        <a:rPr lang="ru-RU" dirty="0" smtClean="0"/>
                        <a:t>Блокада передней ветви, левой ножки п.Гисса (Диагноз исключения)</a:t>
                      </a:r>
                      <a:endParaRPr lang="ru-RU" dirty="0"/>
                    </a:p>
                  </a:txBody>
                  <a:tcPr/>
                </a:tc>
                <a:tc>
                  <a:txBody>
                    <a:bodyPr/>
                    <a:lstStyle/>
                    <a:p>
                      <a:pPr algn="ctr"/>
                      <a:r>
                        <a:rPr lang="ru-RU" dirty="0" smtClean="0"/>
                        <a:t>Блокада задней ветви, левой ножки п.Гисса                 (Диагноз исключения)</a:t>
                      </a:r>
                    </a:p>
                    <a:p>
                      <a:pPr algn="ctr"/>
                      <a:endParaRPr lang="ru-RU" dirty="0" smtClean="0"/>
                    </a:p>
                    <a:p>
                      <a:pPr algn="ctr"/>
                      <a:endParaRPr lang="ru-RU" dirty="0"/>
                    </a:p>
                  </a:txBody>
                  <a:tcPr/>
                </a:tc>
              </a:tr>
            </a:tbl>
          </a:graphicData>
        </a:graphic>
      </p:graphicFrame>
    </p:spTree>
    <p:extLst>
      <p:ext uri="{BB962C8B-B14F-4D97-AF65-F5344CB8AC3E}">
        <p14:creationId xmlns:p14="http://schemas.microsoft.com/office/powerpoint/2010/main" val="310694193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Электрическая ось сердца</a:t>
            </a:r>
          </a:p>
        </p:txBody>
      </p:sp>
      <p:sp>
        <p:nvSpPr>
          <p:cNvPr id="3" name="Текст 2"/>
          <p:cNvSpPr>
            <a:spLocks noGrp="1"/>
          </p:cNvSpPr>
          <p:nvPr>
            <p:ph type="body" sz="quarter" idx="10"/>
          </p:nvPr>
        </p:nvSpPr>
        <p:spPr>
          <a:xfrm>
            <a:off x="344996" y="980729"/>
            <a:ext cx="8382000" cy="5616623"/>
          </a:xfrm>
        </p:spPr>
        <p:txBody>
          <a:bodyPr/>
          <a:lstStyle/>
          <a:p>
            <a:pPr marL="0" indent="0" algn="ctr">
              <a:buNone/>
            </a:pPr>
            <a:r>
              <a:rPr lang="ru-RU" dirty="0">
                <a:solidFill>
                  <a:schemeClr val="accent1"/>
                </a:solidFill>
              </a:rPr>
              <a:t>ЭКГ с нормальной осью </a:t>
            </a:r>
            <a:r>
              <a:rPr lang="ru-RU" dirty="0" smtClean="0">
                <a:solidFill>
                  <a:schemeClr val="accent1"/>
                </a:solidFill>
              </a:rPr>
              <a:t>сердца</a:t>
            </a:r>
          </a:p>
          <a:p>
            <a:pPr marL="0" indent="0" algn="ctr">
              <a:buNone/>
            </a:pPr>
            <a:endParaRPr lang="ru-RU" dirty="0">
              <a:solidFill>
                <a:schemeClr val="accent1"/>
              </a:solidFill>
            </a:endParaRPr>
          </a:p>
          <a:p>
            <a:pPr marL="0" indent="0" algn="ctr">
              <a:buNone/>
            </a:pPr>
            <a:endParaRPr lang="ru-RU" dirty="0" smtClean="0">
              <a:solidFill>
                <a:schemeClr val="accent1"/>
              </a:solidFill>
            </a:endParaRPr>
          </a:p>
          <a:p>
            <a:pPr marL="0" indent="0" algn="ctr">
              <a:buNone/>
            </a:pPr>
            <a:endParaRPr lang="ru-RU" dirty="0">
              <a:solidFill>
                <a:schemeClr val="accent1"/>
              </a:solidFill>
            </a:endParaRPr>
          </a:p>
          <a:p>
            <a:pPr marL="0" indent="0" algn="ctr">
              <a:buNone/>
            </a:pPr>
            <a:endParaRPr lang="ru-RU" dirty="0" smtClean="0">
              <a:solidFill>
                <a:schemeClr val="accent1"/>
              </a:solidFill>
            </a:endParaRPr>
          </a:p>
          <a:p>
            <a:pPr marL="0" indent="0" algn="ctr">
              <a:buNone/>
            </a:pPr>
            <a:endParaRPr lang="ru-RU" dirty="0">
              <a:solidFill>
                <a:schemeClr val="accent1"/>
              </a:solidFill>
            </a:endParaRPr>
          </a:p>
          <a:p>
            <a:pPr marL="0" indent="0" algn="ctr">
              <a:buNone/>
            </a:pPr>
            <a:endParaRPr lang="ru-RU" dirty="0" smtClean="0">
              <a:solidFill>
                <a:schemeClr val="accent1"/>
              </a:solidFill>
            </a:endParaRPr>
          </a:p>
          <a:p>
            <a:pPr marL="0" indent="0" algn="ctr">
              <a:buNone/>
            </a:pPr>
            <a:endParaRPr lang="ru-RU" dirty="0">
              <a:solidFill>
                <a:schemeClr val="accent1"/>
              </a:solidFill>
            </a:endParaRPr>
          </a:p>
          <a:p>
            <a:pPr marL="0" indent="0" algn="ctr">
              <a:buNone/>
            </a:pPr>
            <a:endParaRPr lang="ru-RU" dirty="0" smtClean="0">
              <a:solidFill>
                <a:schemeClr val="accent1"/>
              </a:solidFill>
            </a:endParaRPr>
          </a:p>
          <a:p>
            <a:pPr marL="0" indent="0">
              <a:buNone/>
            </a:pPr>
            <a:r>
              <a:rPr lang="ru-RU" sz="1600" dirty="0" smtClean="0">
                <a:solidFill>
                  <a:schemeClr val="accent1"/>
                </a:solidFill>
              </a:rPr>
              <a:t>Смотрим </a:t>
            </a:r>
            <a:r>
              <a:rPr lang="ru-RU" sz="1600" dirty="0">
                <a:solidFill>
                  <a:schemeClr val="accent1"/>
                </a:solidFill>
              </a:rPr>
              <a:t>комплексы QRS в I отведении и отведении aVF, они могут быть R-типа и S- типа (в зависимости какой зубец больше R или S). Так при нормальной оси сердца  комплексы </a:t>
            </a:r>
            <a:r>
              <a:rPr lang="en-US" sz="1600" dirty="0">
                <a:solidFill>
                  <a:schemeClr val="accent1"/>
                </a:solidFill>
              </a:rPr>
              <a:t>QRS </a:t>
            </a:r>
            <a:r>
              <a:rPr lang="ru-RU" sz="1600" dirty="0" smtClean="0">
                <a:solidFill>
                  <a:schemeClr val="accent1"/>
                </a:solidFill>
              </a:rPr>
              <a:t>в </a:t>
            </a:r>
            <a:r>
              <a:rPr lang="ru-RU" sz="1600" dirty="0">
                <a:solidFill>
                  <a:schemeClr val="accent1"/>
                </a:solidFill>
              </a:rPr>
              <a:t>отведениях I и aVF </a:t>
            </a:r>
            <a:r>
              <a:rPr lang="en-US" sz="1600" dirty="0">
                <a:solidFill>
                  <a:schemeClr val="accent1"/>
                </a:solidFill>
              </a:rPr>
              <a:t>R- </a:t>
            </a:r>
            <a:r>
              <a:rPr lang="ru-RU" sz="1600" dirty="0" smtClean="0">
                <a:solidFill>
                  <a:schemeClr val="accent1"/>
                </a:solidFill>
              </a:rPr>
              <a:t>типа, т.е. зубцы </a:t>
            </a:r>
            <a:r>
              <a:rPr lang="ru-RU" sz="1600" dirty="0">
                <a:solidFill>
                  <a:schemeClr val="accent1"/>
                </a:solidFill>
              </a:rPr>
              <a:t>R по амплитуде больше зубцов </a:t>
            </a:r>
            <a:r>
              <a:rPr lang="ru-RU" sz="1600" dirty="0" smtClean="0">
                <a:solidFill>
                  <a:schemeClr val="accent1"/>
                </a:solidFill>
              </a:rPr>
              <a:t>S.</a:t>
            </a:r>
            <a:endParaRPr lang="ru-RU" sz="1600" dirty="0">
              <a:solidFill>
                <a:schemeClr val="accent1"/>
              </a:solidFill>
            </a:endParaRPr>
          </a:p>
          <a:p>
            <a:pPr marL="0" indent="0" algn="ctr">
              <a:buNone/>
            </a:pP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12777"/>
            <a:ext cx="6408712"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61100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Электрическая ось сердца</a:t>
            </a:r>
          </a:p>
        </p:txBody>
      </p:sp>
      <p:sp>
        <p:nvSpPr>
          <p:cNvPr id="3" name="Текст 2"/>
          <p:cNvSpPr>
            <a:spLocks noGrp="1"/>
          </p:cNvSpPr>
          <p:nvPr>
            <p:ph type="body" sz="quarter" idx="10"/>
          </p:nvPr>
        </p:nvSpPr>
        <p:spPr>
          <a:xfrm>
            <a:off x="395536" y="836713"/>
            <a:ext cx="8382000" cy="5760639"/>
          </a:xfrm>
        </p:spPr>
        <p:txBody>
          <a:bodyPr/>
          <a:lstStyle/>
          <a:p>
            <a:pPr marL="0" indent="0" algn="ctr">
              <a:buNone/>
            </a:pPr>
            <a:r>
              <a:rPr lang="ru-RU" dirty="0" smtClean="0">
                <a:solidFill>
                  <a:schemeClr val="accent1"/>
                </a:solidFill>
              </a:rPr>
              <a:t>Отклонение ЭОС влево</a:t>
            </a:r>
          </a:p>
          <a:p>
            <a:pPr marL="0" indent="0" algn="ctr">
              <a:buNone/>
            </a:pPr>
            <a:endParaRPr lang="ru-RU" dirty="0">
              <a:solidFill>
                <a:schemeClr val="accent1"/>
              </a:solidFill>
            </a:endParaRPr>
          </a:p>
          <a:p>
            <a:pPr marL="0" indent="0" algn="ctr">
              <a:buNone/>
            </a:pPr>
            <a:endParaRPr lang="ru-RU" dirty="0" smtClean="0">
              <a:solidFill>
                <a:schemeClr val="accent1"/>
              </a:solidFill>
            </a:endParaRPr>
          </a:p>
          <a:p>
            <a:pPr marL="0" indent="0" algn="ctr">
              <a:buNone/>
            </a:pPr>
            <a:endParaRPr lang="ru-RU" dirty="0">
              <a:solidFill>
                <a:schemeClr val="accent1"/>
              </a:solidFill>
            </a:endParaRPr>
          </a:p>
          <a:p>
            <a:pPr marL="0" indent="0" algn="ctr">
              <a:buNone/>
            </a:pPr>
            <a:endParaRPr lang="ru-RU" dirty="0" smtClean="0">
              <a:solidFill>
                <a:schemeClr val="accent1"/>
              </a:solidFill>
            </a:endParaRPr>
          </a:p>
          <a:p>
            <a:pPr marL="0" indent="0" algn="ctr">
              <a:buNone/>
            </a:pPr>
            <a:endParaRPr lang="ru-RU" dirty="0">
              <a:solidFill>
                <a:schemeClr val="accent1"/>
              </a:solidFill>
            </a:endParaRPr>
          </a:p>
          <a:p>
            <a:pPr marL="0" indent="0" algn="ctr">
              <a:buNone/>
            </a:pPr>
            <a:endParaRPr lang="ru-RU" dirty="0" smtClean="0">
              <a:solidFill>
                <a:schemeClr val="accent1"/>
              </a:solidFill>
            </a:endParaRPr>
          </a:p>
          <a:p>
            <a:pPr marL="0" indent="0" algn="ctr">
              <a:buNone/>
            </a:pPr>
            <a:endParaRPr lang="ru-RU" dirty="0">
              <a:solidFill>
                <a:schemeClr val="accent1"/>
              </a:solidFill>
            </a:endParaRPr>
          </a:p>
          <a:p>
            <a:pPr marL="0" indent="0" algn="ctr">
              <a:buNone/>
            </a:pPr>
            <a:endParaRPr lang="ru-RU" dirty="0" smtClean="0">
              <a:solidFill>
                <a:schemeClr val="accent1"/>
              </a:solidFill>
            </a:endParaRPr>
          </a:p>
          <a:p>
            <a:pPr marL="0" indent="0">
              <a:buNone/>
            </a:pPr>
            <a:r>
              <a:rPr lang="ru-RU" sz="1600" dirty="0" smtClean="0">
                <a:solidFill>
                  <a:schemeClr val="accent1"/>
                </a:solidFill>
              </a:rPr>
              <a:t>В отведении </a:t>
            </a:r>
            <a:r>
              <a:rPr lang="en-US" sz="1600" dirty="0" smtClean="0">
                <a:solidFill>
                  <a:schemeClr val="accent1"/>
                </a:solidFill>
              </a:rPr>
              <a:t>I </a:t>
            </a:r>
            <a:r>
              <a:rPr lang="ru-RU" sz="1600" dirty="0" smtClean="0">
                <a:solidFill>
                  <a:schemeClr val="accent1"/>
                </a:solidFill>
              </a:rPr>
              <a:t>комплекс </a:t>
            </a:r>
            <a:r>
              <a:rPr lang="en-US" sz="1600" dirty="0" smtClean="0">
                <a:solidFill>
                  <a:schemeClr val="accent1"/>
                </a:solidFill>
              </a:rPr>
              <a:t>QRS  </a:t>
            </a:r>
            <a:r>
              <a:rPr lang="ru-RU" sz="1600" dirty="0" smtClean="0">
                <a:solidFill>
                  <a:schemeClr val="accent1"/>
                </a:solidFill>
              </a:rPr>
              <a:t>имеет </a:t>
            </a:r>
            <a:r>
              <a:rPr lang="en-US" sz="1600" dirty="0" smtClean="0">
                <a:solidFill>
                  <a:schemeClr val="accent1"/>
                </a:solidFill>
              </a:rPr>
              <a:t>R –</a:t>
            </a:r>
            <a:r>
              <a:rPr lang="ru-RU" sz="1600" dirty="0" smtClean="0">
                <a:solidFill>
                  <a:schemeClr val="accent1"/>
                </a:solidFill>
              </a:rPr>
              <a:t>тип, в отведении </a:t>
            </a:r>
            <a:r>
              <a:rPr lang="en-US" sz="1600" dirty="0" smtClean="0">
                <a:solidFill>
                  <a:schemeClr val="accent1"/>
                </a:solidFill>
              </a:rPr>
              <a:t>aVF  S-</a:t>
            </a:r>
            <a:r>
              <a:rPr lang="ru-RU" sz="1600" dirty="0">
                <a:solidFill>
                  <a:schemeClr val="accent1"/>
                </a:solidFill>
              </a:rPr>
              <a:t>тип. При подозрении отклонении ЭОС влево, необходимо ещё оценить комплекс QRS во II отведении, он должен быть преимущественно </a:t>
            </a:r>
            <a:r>
              <a:rPr lang="ru-RU" sz="1600" dirty="0" smtClean="0">
                <a:solidFill>
                  <a:schemeClr val="accent1"/>
                </a:solidFill>
              </a:rPr>
              <a:t>отрицательным т.е</a:t>
            </a:r>
            <a:r>
              <a:rPr lang="ru-RU" sz="1600" dirty="0">
                <a:solidFill>
                  <a:schemeClr val="accent1"/>
                </a:solidFill>
              </a:rPr>
              <a:t>. S-типа. Если комплекс R –типа</a:t>
            </a:r>
            <a:r>
              <a:rPr lang="ru-RU" sz="1600" dirty="0" smtClean="0">
                <a:solidFill>
                  <a:schemeClr val="accent1"/>
                </a:solidFill>
              </a:rPr>
              <a:t>, </a:t>
            </a:r>
            <a:r>
              <a:rPr lang="ru-RU" sz="1600" dirty="0">
                <a:solidFill>
                  <a:schemeClr val="accent1"/>
                </a:solidFill>
              </a:rPr>
              <a:t>это может быть вариантом конституционной нормы.</a:t>
            </a:r>
          </a:p>
          <a:p>
            <a:pPr marL="0" indent="0">
              <a:buNone/>
            </a:pPr>
            <a:endParaRPr lang="ru-RU" dirty="0" smtClean="0">
              <a:solidFill>
                <a:schemeClr val="accent1"/>
              </a:solidFill>
            </a:endParaRPr>
          </a:p>
          <a:p>
            <a:pPr marL="0" indent="0" algn="ctr">
              <a:buNone/>
            </a:pPr>
            <a:endParaRPr lang="ru-RU" dirty="0">
              <a:solidFill>
                <a:schemeClr val="accent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1" y="1340767"/>
            <a:ext cx="6768753"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4390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Электрическая ось сердца</a:t>
            </a:r>
          </a:p>
        </p:txBody>
      </p:sp>
      <p:sp>
        <p:nvSpPr>
          <p:cNvPr id="3" name="Текст 2"/>
          <p:cNvSpPr>
            <a:spLocks noGrp="1"/>
          </p:cNvSpPr>
          <p:nvPr>
            <p:ph type="body" sz="quarter" idx="10"/>
          </p:nvPr>
        </p:nvSpPr>
        <p:spPr>
          <a:xfrm>
            <a:off x="395536" y="980728"/>
            <a:ext cx="8382000" cy="5400600"/>
          </a:xfrm>
        </p:spPr>
        <p:txBody>
          <a:bodyPr/>
          <a:lstStyle/>
          <a:p>
            <a:pPr marL="0" indent="0" algn="ctr">
              <a:buNone/>
            </a:pPr>
            <a:r>
              <a:rPr lang="ru-RU" dirty="0">
                <a:solidFill>
                  <a:schemeClr val="accent1"/>
                </a:solidFill>
              </a:rPr>
              <a:t>Отклонение </a:t>
            </a:r>
            <a:r>
              <a:rPr lang="ru-RU" dirty="0" smtClean="0">
                <a:solidFill>
                  <a:schemeClr val="accent1"/>
                </a:solidFill>
              </a:rPr>
              <a:t>ЭОС вправо</a:t>
            </a:r>
          </a:p>
          <a:p>
            <a:pPr marL="0" indent="0" algn="ctr">
              <a:buNone/>
            </a:pPr>
            <a:endParaRPr lang="ru-RU" dirty="0">
              <a:solidFill>
                <a:schemeClr val="accent1"/>
              </a:solidFill>
            </a:endParaRPr>
          </a:p>
          <a:p>
            <a:pPr marL="0" indent="0" algn="ctr">
              <a:buNone/>
            </a:pPr>
            <a:endParaRPr lang="ru-RU" dirty="0" smtClean="0">
              <a:solidFill>
                <a:schemeClr val="accent1"/>
              </a:solidFill>
            </a:endParaRPr>
          </a:p>
          <a:p>
            <a:pPr marL="0" indent="0" algn="ctr">
              <a:buNone/>
            </a:pPr>
            <a:endParaRPr lang="ru-RU" dirty="0">
              <a:solidFill>
                <a:schemeClr val="accent1"/>
              </a:solidFill>
            </a:endParaRPr>
          </a:p>
          <a:p>
            <a:pPr marL="0" indent="0" algn="ctr">
              <a:buNone/>
            </a:pPr>
            <a:endParaRPr lang="ru-RU" dirty="0" smtClean="0">
              <a:solidFill>
                <a:schemeClr val="accent1"/>
              </a:solidFill>
            </a:endParaRPr>
          </a:p>
          <a:p>
            <a:pPr marL="0" indent="0" algn="ctr">
              <a:buNone/>
            </a:pPr>
            <a:endParaRPr lang="ru-RU" dirty="0">
              <a:solidFill>
                <a:schemeClr val="accent1"/>
              </a:solidFill>
            </a:endParaRPr>
          </a:p>
          <a:p>
            <a:pPr marL="0" indent="0" algn="ctr">
              <a:buNone/>
            </a:pPr>
            <a:endParaRPr lang="ru-RU" dirty="0" smtClean="0">
              <a:solidFill>
                <a:schemeClr val="accent1"/>
              </a:solidFill>
            </a:endParaRPr>
          </a:p>
          <a:p>
            <a:pPr marL="0" indent="0" algn="ctr">
              <a:buNone/>
            </a:pPr>
            <a:endParaRPr lang="ru-RU" dirty="0" smtClean="0">
              <a:solidFill>
                <a:schemeClr val="accent1"/>
              </a:solidFill>
            </a:endParaRPr>
          </a:p>
          <a:p>
            <a:pPr marL="0" indent="0" algn="ctr">
              <a:buNone/>
            </a:pPr>
            <a:endParaRPr lang="ru-RU" dirty="0">
              <a:solidFill>
                <a:schemeClr val="accent1"/>
              </a:solidFill>
            </a:endParaRPr>
          </a:p>
          <a:p>
            <a:pPr marL="0" indent="0">
              <a:buNone/>
            </a:pPr>
            <a:r>
              <a:rPr lang="ru-RU" sz="1600" dirty="0" smtClean="0">
                <a:solidFill>
                  <a:schemeClr val="accent1"/>
                </a:solidFill>
              </a:rPr>
              <a:t>Комплекс </a:t>
            </a:r>
            <a:r>
              <a:rPr lang="ru-RU" sz="1600" dirty="0">
                <a:solidFill>
                  <a:schemeClr val="accent1"/>
                </a:solidFill>
              </a:rPr>
              <a:t>QRS в I-отведении преимущественно отрицательный (S- тип), а в отведении aVF положительный  (R-тип ).</a:t>
            </a:r>
          </a:p>
          <a:p>
            <a:pPr marL="0" indent="0">
              <a:buNone/>
            </a:pPr>
            <a:endParaRPr lang="ru-RU"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1412775"/>
            <a:ext cx="4981575" cy="427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88866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382000" cy="648072"/>
          </a:xfrm>
        </p:spPr>
        <p:txBody>
          <a:bodyPr/>
          <a:lstStyle/>
          <a:p>
            <a:pPr algn="ctr"/>
            <a:r>
              <a:rPr lang="ru-RU" dirty="0" smtClean="0"/>
              <a:t>Гипертрофия камер сердца</a:t>
            </a:r>
            <a:endParaRPr lang="ru-RU" dirty="0"/>
          </a:p>
        </p:txBody>
      </p:sp>
      <p:sp>
        <p:nvSpPr>
          <p:cNvPr id="3" name="Текст 2"/>
          <p:cNvSpPr>
            <a:spLocks noGrp="1"/>
          </p:cNvSpPr>
          <p:nvPr>
            <p:ph type="body" sz="quarter" idx="10"/>
          </p:nvPr>
        </p:nvSpPr>
        <p:spPr>
          <a:xfrm>
            <a:off x="251520" y="1052736"/>
            <a:ext cx="8382000" cy="4087273"/>
          </a:xfrm>
        </p:spPr>
        <p:txBody>
          <a:bodyPr/>
          <a:lstStyle/>
          <a:p>
            <a:pPr marL="0" indent="0" algn="ctr">
              <a:buNone/>
            </a:pPr>
            <a:r>
              <a:rPr lang="ru-RU" dirty="0" smtClean="0">
                <a:solidFill>
                  <a:schemeClr val="accent6">
                    <a:lumMod val="20000"/>
                    <a:lumOff val="80000"/>
                  </a:schemeClr>
                </a:solidFill>
              </a:rPr>
              <a:t>При гипертрофии левого желудочка.</a:t>
            </a:r>
            <a:r>
              <a:rPr lang="en-US" dirty="0" smtClean="0">
                <a:solidFill>
                  <a:schemeClr val="accent6">
                    <a:lumMod val="20000"/>
                    <a:lumOff val="80000"/>
                  </a:schemeClr>
                </a:solidFill>
              </a:rPr>
              <a:t> </a:t>
            </a:r>
            <a:endParaRPr lang="ru-RU" dirty="0" smtClean="0">
              <a:solidFill>
                <a:schemeClr val="accent6">
                  <a:lumMod val="20000"/>
                  <a:lumOff val="80000"/>
                </a:schemeClr>
              </a:solidFill>
            </a:endParaRPr>
          </a:p>
          <a:p>
            <a:pPr marL="0" indent="0">
              <a:buNone/>
            </a:pPr>
            <a:r>
              <a:rPr lang="ru-RU" dirty="0" smtClean="0">
                <a:solidFill>
                  <a:schemeClr val="accent1"/>
                </a:solidFill>
              </a:rPr>
              <a:t>Высоту зубца </a:t>
            </a:r>
            <a:r>
              <a:rPr lang="en-US" dirty="0" smtClean="0">
                <a:solidFill>
                  <a:schemeClr val="accent1"/>
                </a:solidFill>
              </a:rPr>
              <a:t>S </a:t>
            </a:r>
            <a:r>
              <a:rPr lang="ru-RU" dirty="0" smtClean="0">
                <a:solidFill>
                  <a:schemeClr val="accent1"/>
                </a:solidFill>
              </a:rPr>
              <a:t>в </a:t>
            </a:r>
            <a:r>
              <a:rPr lang="en-US" dirty="0" smtClean="0">
                <a:solidFill>
                  <a:schemeClr val="accent1"/>
                </a:solidFill>
              </a:rPr>
              <a:t>V1 </a:t>
            </a:r>
            <a:r>
              <a:rPr lang="ru-RU" dirty="0" smtClean="0">
                <a:solidFill>
                  <a:schemeClr val="accent1"/>
                </a:solidFill>
              </a:rPr>
              <a:t>или </a:t>
            </a:r>
            <a:r>
              <a:rPr lang="en-US" dirty="0" smtClean="0">
                <a:solidFill>
                  <a:schemeClr val="accent1"/>
                </a:solidFill>
              </a:rPr>
              <a:t>V2</a:t>
            </a:r>
            <a:r>
              <a:rPr lang="ru-RU" dirty="0" smtClean="0">
                <a:solidFill>
                  <a:schemeClr val="accent1"/>
                </a:solidFill>
              </a:rPr>
              <a:t> суммируем с высотой зубца </a:t>
            </a:r>
            <a:r>
              <a:rPr lang="en-US" dirty="0" smtClean="0">
                <a:solidFill>
                  <a:schemeClr val="accent1"/>
                </a:solidFill>
              </a:rPr>
              <a:t>R </a:t>
            </a:r>
            <a:r>
              <a:rPr lang="ru-RU" dirty="0" smtClean="0">
                <a:solidFill>
                  <a:schemeClr val="accent1"/>
                </a:solidFill>
              </a:rPr>
              <a:t>в отведениях </a:t>
            </a:r>
            <a:r>
              <a:rPr lang="en-US" dirty="0" smtClean="0">
                <a:solidFill>
                  <a:schemeClr val="accent1"/>
                </a:solidFill>
              </a:rPr>
              <a:t>V5 </a:t>
            </a:r>
            <a:r>
              <a:rPr lang="ru-RU" dirty="0" smtClean="0">
                <a:solidFill>
                  <a:schemeClr val="accent1"/>
                </a:solidFill>
              </a:rPr>
              <a:t>или </a:t>
            </a:r>
            <a:r>
              <a:rPr lang="en-US" dirty="0" smtClean="0">
                <a:solidFill>
                  <a:schemeClr val="accent1"/>
                </a:solidFill>
              </a:rPr>
              <a:t>V6</a:t>
            </a:r>
            <a:r>
              <a:rPr lang="ru-RU" dirty="0" smtClean="0">
                <a:solidFill>
                  <a:schemeClr val="accent1"/>
                </a:solidFill>
              </a:rPr>
              <a:t>. Сумма </a:t>
            </a:r>
            <a:r>
              <a:rPr lang="en-US" dirty="0" smtClean="0">
                <a:solidFill>
                  <a:schemeClr val="accent1"/>
                </a:solidFill>
              </a:rPr>
              <a:t>&gt; </a:t>
            </a:r>
            <a:r>
              <a:rPr lang="ru-RU" dirty="0" smtClean="0">
                <a:solidFill>
                  <a:schemeClr val="accent1"/>
                </a:solidFill>
              </a:rPr>
              <a:t>35мм.(</a:t>
            </a:r>
            <a:r>
              <a:rPr lang="ru-RU" dirty="0" smtClean="0">
                <a:solidFill>
                  <a:schemeClr val="accent6">
                    <a:lumMod val="20000"/>
                    <a:lumOff val="80000"/>
                  </a:schemeClr>
                </a:solidFill>
              </a:rPr>
              <a:t>Выбираем самые высокие зубцы</a:t>
            </a:r>
            <a:r>
              <a:rPr lang="ru-RU" dirty="0" smtClean="0">
                <a:solidFill>
                  <a:schemeClr val="accent1"/>
                </a:solidFill>
              </a:rPr>
              <a:t>)         В </a:t>
            </a:r>
            <a:r>
              <a:rPr lang="en-US" dirty="0" smtClean="0">
                <a:solidFill>
                  <a:schemeClr val="accent1"/>
                </a:solidFill>
              </a:rPr>
              <a:t>aVL </a:t>
            </a:r>
            <a:r>
              <a:rPr lang="ru-RU" dirty="0" smtClean="0">
                <a:solidFill>
                  <a:schemeClr val="accent1"/>
                </a:solidFill>
              </a:rPr>
              <a:t>зубец </a:t>
            </a:r>
            <a:r>
              <a:rPr lang="en-US" dirty="0" smtClean="0">
                <a:solidFill>
                  <a:schemeClr val="accent1"/>
                </a:solidFill>
              </a:rPr>
              <a:t>R &gt; 12</a:t>
            </a:r>
            <a:r>
              <a:rPr lang="ru-RU" dirty="0" smtClean="0">
                <a:solidFill>
                  <a:schemeClr val="accent1"/>
                </a:solidFill>
              </a:rPr>
              <a:t>мм.                                 Расширение комплекса </a:t>
            </a:r>
            <a:r>
              <a:rPr lang="en-US" dirty="0" smtClean="0">
                <a:solidFill>
                  <a:schemeClr val="accent1"/>
                </a:solidFill>
              </a:rPr>
              <a:t>QRS </a:t>
            </a:r>
            <a:r>
              <a:rPr lang="ru-RU" dirty="0" smtClean="0">
                <a:solidFill>
                  <a:schemeClr val="accent1"/>
                </a:solidFill>
              </a:rPr>
              <a:t>в </a:t>
            </a:r>
            <a:r>
              <a:rPr lang="en-US" dirty="0" smtClean="0">
                <a:solidFill>
                  <a:schemeClr val="accent1"/>
                </a:solidFill>
              </a:rPr>
              <a:t>V5 </a:t>
            </a:r>
            <a:r>
              <a:rPr lang="ru-RU" dirty="0" smtClean="0">
                <a:solidFill>
                  <a:schemeClr val="accent1"/>
                </a:solidFill>
              </a:rPr>
              <a:t>и </a:t>
            </a:r>
            <a:r>
              <a:rPr lang="en-US" dirty="0" smtClean="0">
                <a:solidFill>
                  <a:schemeClr val="accent1"/>
                </a:solidFill>
              </a:rPr>
              <a:t>V6 </a:t>
            </a:r>
            <a:r>
              <a:rPr lang="ru-RU" dirty="0" smtClean="0">
                <a:solidFill>
                  <a:schemeClr val="accent1"/>
                </a:solidFill>
              </a:rPr>
              <a:t>за счет увеличения времени внутреннего отклонения.(</a:t>
            </a:r>
            <a:r>
              <a:rPr lang="en-US" dirty="0" smtClean="0">
                <a:solidFill>
                  <a:schemeClr val="accent1"/>
                </a:solidFill>
              </a:rPr>
              <a:t>Q-J &gt; 0,06 </a:t>
            </a:r>
            <a:r>
              <a:rPr lang="ru-RU" dirty="0" smtClean="0">
                <a:solidFill>
                  <a:schemeClr val="accent1"/>
                </a:solidFill>
              </a:rPr>
              <a:t>сек при скорости 50 </a:t>
            </a:r>
            <a:r>
              <a:rPr lang="ru-RU" dirty="0">
                <a:solidFill>
                  <a:schemeClr val="accent1"/>
                </a:solidFill>
              </a:rPr>
              <a:t>мм/сек, </a:t>
            </a:r>
            <a:r>
              <a:rPr lang="en-US" dirty="0" smtClean="0">
                <a:solidFill>
                  <a:schemeClr val="accent1"/>
                </a:solidFill>
              </a:rPr>
              <a:t>Q-</a:t>
            </a:r>
            <a:r>
              <a:rPr lang="ru-RU" dirty="0" smtClean="0">
                <a:solidFill>
                  <a:schemeClr val="accent1"/>
                </a:solidFill>
              </a:rPr>
              <a:t>J </a:t>
            </a:r>
            <a:r>
              <a:rPr lang="ru-RU" dirty="0">
                <a:solidFill>
                  <a:schemeClr val="accent1"/>
                </a:solidFill>
              </a:rPr>
              <a:t>&gt; </a:t>
            </a:r>
            <a:r>
              <a:rPr lang="ru-RU" dirty="0" smtClean="0">
                <a:solidFill>
                  <a:schemeClr val="accent1"/>
                </a:solidFill>
              </a:rPr>
              <a:t>0,03 </a:t>
            </a:r>
            <a:r>
              <a:rPr lang="ru-RU" dirty="0">
                <a:solidFill>
                  <a:schemeClr val="accent1"/>
                </a:solidFill>
              </a:rPr>
              <a:t>сек при скорости </a:t>
            </a:r>
            <a:r>
              <a:rPr lang="ru-RU" dirty="0" smtClean="0">
                <a:solidFill>
                  <a:schemeClr val="accent1"/>
                </a:solidFill>
              </a:rPr>
              <a:t>25 мм/сек </a:t>
            </a:r>
            <a:r>
              <a:rPr lang="ru-RU" dirty="0">
                <a:solidFill>
                  <a:schemeClr val="accent1"/>
                </a:solidFill>
              </a:rPr>
              <a:t>)</a:t>
            </a:r>
          </a:p>
        </p:txBody>
      </p:sp>
    </p:spTree>
    <p:extLst>
      <p:ext uri="{BB962C8B-B14F-4D97-AF65-F5344CB8AC3E}">
        <p14:creationId xmlns:p14="http://schemas.microsoft.com/office/powerpoint/2010/main" val="111605084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Гипертрофия камер сердца</a:t>
            </a:r>
          </a:p>
        </p:txBody>
      </p:sp>
      <p:sp>
        <p:nvSpPr>
          <p:cNvPr id="3" name="Текст 2"/>
          <p:cNvSpPr>
            <a:spLocks noGrp="1"/>
          </p:cNvSpPr>
          <p:nvPr>
            <p:ph type="body" sz="quarter" idx="10"/>
          </p:nvPr>
        </p:nvSpPr>
        <p:spPr>
          <a:xfrm>
            <a:off x="381000" y="1411552"/>
            <a:ext cx="8382000" cy="3742563"/>
          </a:xfrm>
        </p:spPr>
        <p:txBody>
          <a:bodyPr/>
          <a:lstStyle/>
          <a:p>
            <a:pPr marL="0" indent="0" algn="ctr">
              <a:buNone/>
            </a:pPr>
            <a:r>
              <a:rPr lang="ru-RU" dirty="0" smtClean="0">
                <a:solidFill>
                  <a:schemeClr val="accent6">
                    <a:lumMod val="20000"/>
                    <a:lumOff val="80000"/>
                  </a:schemeClr>
                </a:solidFill>
              </a:rPr>
              <a:t>При гипертрофии левого предсердия.</a:t>
            </a:r>
            <a:r>
              <a:rPr lang="ru-RU" dirty="0" smtClean="0"/>
              <a:t> </a:t>
            </a:r>
          </a:p>
          <a:p>
            <a:pPr marL="0" indent="0">
              <a:buNone/>
            </a:pPr>
            <a:r>
              <a:rPr lang="ru-RU" dirty="0" smtClean="0">
                <a:solidFill>
                  <a:schemeClr val="accent1"/>
                </a:solidFill>
              </a:rPr>
              <a:t>Оценка гипертрофий предсердий осуществляется во </a:t>
            </a:r>
            <a:r>
              <a:rPr lang="en-US" dirty="0" smtClean="0">
                <a:solidFill>
                  <a:schemeClr val="accent1"/>
                </a:solidFill>
              </a:rPr>
              <a:t>II-</a:t>
            </a:r>
            <a:r>
              <a:rPr lang="ru-RU" dirty="0" smtClean="0">
                <a:solidFill>
                  <a:schemeClr val="accent1"/>
                </a:solidFill>
              </a:rPr>
              <a:t>отведении и </a:t>
            </a:r>
            <a:r>
              <a:rPr lang="en-US" dirty="0" smtClean="0">
                <a:solidFill>
                  <a:schemeClr val="accent1"/>
                </a:solidFill>
              </a:rPr>
              <a:t>V1</a:t>
            </a:r>
            <a:r>
              <a:rPr lang="ru-RU" dirty="0" smtClean="0">
                <a:solidFill>
                  <a:schemeClr val="accent1"/>
                </a:solidFill>
              </a:rPr>
              <a:t>.                      Во </a:t>
            </a:r>
            <a:r>
              <a:rPr lang="en-US" dirty="0" smtClean="0">
                <a:solidFill>
                  <a:schemeClr val="accent1"/>
                </a:solidFill>
              </a:rPr>
              <a:t>II- </a:t>
            </a:r>
            <a:r>
              <a:rPr lang="ru-RU" dirty="0" smtClean="0">
                <a:solidFill>
                  <a:schemeClr val="accent1"/>
                </a:solidFill>
              </a:rPr>
              <a:t>отведении отмечаются удлинение зубца Р более 3мм при скорости ЭКГ 25 мм/сек и более 5мм  при скорости 50 мм/сек. </a:t>
            </a:r>
            <a:r>
              <a:rPr lang="en-US" dirty="0" smtClean="0">
                <a:solidFill>
                  <a:schemeClr val="accent1"/>
                </a:solidFill>
              </a:rPr>
              <a:t>                                           </a:t>
            </a:r>
            <a:r>
              <a:rPr lang="ru-RU" dirty="0" smtClean="0">
                <a:solidFill>
                  <a:schemeClr val="accent1"/>
                </a:solidFill>
              </a:rPr>
              <a:t>Резко отрицательный зубец Р в </a:t>
            </a:r>
            <a:r>
              <a:rPr lang="en-US" dirty="0" smtClean="0">
                <a:solidFill>
                  <a:schemeClr val="accent1"/>
                </a:solidFill>
              </a:rPr>
              <a:t>V1</a:t>
            </a:r>
            <a:r>
              <a:rPr lang="ru-RU" dirty="0" smtClean="0">
                <a:solidFill>
                  <a:schemeClr val="accent1"/>
                </a:solidFill>
              </a:rPr>
              <a:t>.</a:t>
            </a:r>
          </a:p>
          <a:p>
            <a:pPr marL="0" indent="0">
              <a:buNone/>
            </a:pPr>
            <a:endParaRPr lang="ru-RU" dirty="0">
              <a:solidFill>
                <a:schemeClr val="accent1"/>
              </a:solidFill>
            </a:endParaRPr>
          </a:p>
        </p:txBody>
      </p:sp>
    </p:spTree>
    <p:extLst>
      <p:ext uri="{BB962C8B-B14F-4D97-AF65-F5344CB8AC3E}">
        <p14:creationId xmlns:p14="http://schemas.microsoft.com/office/powerpoint/2010/main" val="231395036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Гипертрофия камер сердца</a:t>
            </a:r>
          </a:p>
        </p:txBody>
      </p:sp>
      <p:sp>
        <p:nvSpPr>
          <p:cNvPr id="3" name="Текст 2"/>
          <p:cNvSpPr>
            <a:spLocks noGrp="1"/>
          </p:cNvSpPr>
          <p:nvPr>
            <p:ph type="body" sz="quarter" idx="10"/>
          </p:nvPr>
        </p:nvSpPr>
        <p:spPr>
          <a:xfrm>
            <a:off x="395536" y="1052736"/>
            <a:ext cx="8382000" cy="5170646"/>
          </a:xfrm>
        </p:spPr>
        <p:txBody>
          <a:bodyPr/>
          <a:lstStyle/>
          <a:p>
            <a:pPr marL="0" indent="0" algn="ctr">
              <a:buNone/>
            </a:pPr>
            <a:r>
              <a:rPr lang="ru-RU" dirty="0">
                <a:solidFill>
                  <a:schemeClr val="accent6">
                    <a:lumMod val="20000"/>
                    <a:lumOff val="80000"/>
                  </a:schemeClr>
                </a:solidFill>
              </a:rPr>
              <a:t>При гипертрофии </a:t>
            </a:r>
            <a:r>
              <a:rPr lang="ru-RU" dirty="0" smtClean="0">
                <a:solidFill>
                  <a:schemeClr val="accent6">
                    <a:lumMod val="20000"/>
                    <a:lumOff val="80000"/>
                  </a:schemeClr>
                </a:solidFill>
              </a:rPr>
              <a:t>правого желудочка.</a:t>
            </a:r>
          </a:p>
          <a:p>
            <a:pPr marL="0" indent="0">
              <a:buNone/>
            </a:pPr>
            <a:r>
              <a:rPr lang="ru-RU" dirty="0" smtClean="0">
                <a:solidFill>
                  <a:schemeClr val="accent1"/>
                </a:solidFill>
              </a:rPr>
              <a:t>Зубец </a:t>
            </a:r>
            <a:r>
              <a:rPr lang="en-US" dirty="0">
                <a:solidFill>
                  <a:schemeClr val="accent1"/>
                </a:solidFill>
              </a:rPr>
              <a:t>R &gt; S</a:t>
            </a:r>
            <a:r>
              <a:rPr lang="ru-RU" dirty="0" smtClean="0">
                <a:solidFill>
                  <a:schemeClr val="accent1"/>
                </a:solidFill>
              </a:rPr>
              <a:t> в </a:t>
            </a:r>
            <a:r>
              <a:rPr lang="en-US" dirty="0" smtClean="0">
                <a:solidFill>
                  <a:schemeClr val="accent1"/>
                </a:solidFill>
              </a:rPr>
              <a:t>V1</a:t>
            </a:r>
            <a:r>
              <a:rPr lang="ru-RU" dirty="0" smtClean="0">
                <a:solidFill>
                  <a:schemeClr val="accent1"/>
                </a:solidFill>
              </a:rPr>
              <a:t>, </a:t>
            </a:r>
            <a:r>
              <a:rPr lang="en-US" dirty="0" smtClean="0">
                <a:solidFill>
                  <a:schemeClr val="accent1"/>
                </a:solidFill>
              </a:rPr>
              <a:t> </a:t>
            </a:r>
            <a:r>
              <a:rPr lang="ru-RU" dirty="0" smtClean="0">
                <a:solidFill>
                  <a:schemeClr val="accent1"/>
                </a:solidFill>
              </a:rPr>
              <a:t>зубец </a:t>
            </a:r>
            <a:r>
              <a:rPr lang="en-US" dirty="0" smtClean="0">
                <a:solidFill>
                  <a:schemeClr val="accent1"/>
                </a:solidFill>
              </a:rPr>
              <a:t>R </a:t>
            </a:r>
            <a:r>
              <a:rPr lang="ru-RU" dirty="0" smtClean="0">
                <a:solidFill>
                  <a:schemeClr val="accent1"/>
                </a:solidFill>
              </a:rPr>
              <a:t>постепенно уменьшается в направлении </a:t>
            </a:r>
            <a:r>
              <a:rPr lang="en-US" dirty="0" smtClean="0">
                <a:solidFill>
                  <a:schemeClr val="accent1"/>
                </a:solidFill>
              </a:rPr>
              <a:t>V6</a:t>
            </a:r>
            <a:r>
              <a:rPr lang="ru-RU" dirty="0" smtClean="0">
                <a:solidFill>
                  <a:schemeClr val="accent1"/>
                </a:solidFill>
              </a:rPr>
              <a:t>,</a:t>
            </a:r>
            <a:r>
              <a:rPr lang="en-US" dirty="0" smtClean="0">
                <a:solidFill>
                  <a:schemeClr val="accent1"/>
                </a:solidFill>
              </a:rPr>
              <a:t> </a:t>
            </a:r>
            <a:r>
              <a:rPr lang="ru-RU" dirty="0" smtClean="0">
                <a:solidFill>
                  <a:schemeClr val="accent1"/>
                </a:solidFill>
              </a:rPr>
              <a:t>в норме все наоборот.                                                            Увеличение амплитуды зубца Р во </a:t>
            </a:r>
            <a:r>
              <a:rPr lang="en-US" dirty="0" smtClean="0">
                <a:solidFill>
                  <a:schemeClr val="accent1"/>
                </a:solidFill>
              </a:rPr>
              <a:t>II-</a:t>
            </a:r>
            <a:r>
              <a:rPr lang="ru-RU" dirty="0" smtClean="0">
                <a:solidFill>
                  <a:schemeClr val="accent1"/>
                </a:solidFill>
              </a:rPr>
              <a:t>отведении. Положительный зубец Р в </a:t>
            </a:r>
            <a:r>
              <a:rPr lang="en-US" dirty="0" smtClean="0">
                <a:solidFill>
                  <a:schemeClr val="accent1"/>
                </a:solidFill>
              </a:rPr>
              <a:t>V1</a:t>
            </a:r>
            <a:endParaRPr lang="ru-RU" dirty="0" smtClean="0">
              <a:solidFill>
                <a:schemeClr val="accent1"/>
              </a:solidFill>
            </a:endParaRPr>
          </a:p>
          <a:p>
            <a:pPr marL="0" indent="0">
              <a:buNone/>
            </a:pPr>
            <a:r>
              <a:rPr lang="ru-RU" dirty="0">
                <a:solidFill>
                  <a:schemeClr val="accent1"/>
                </a:solidFill>
              </a:rPr>
              <a:t>Расширение комплекса QRS в </a:t>
            </a:r>
            <a:r>
              <a:rPr lang="ru-RU" dirty="0" smtClean="0">
                <a:solidFill>
                  <a:schemeClr val="accent1"/>
                </a:solidFill>
              </a:rPr>
              <a:t>V1 </a:t>
            </a:r>
            <a:r>
              <a:rPr lang="ru-RU" dirty="0">
                <a:solidFill>
                  <a:schemeClr val="accent1"/>
                </a:solidFill>
              </a:rPr>
              <a:t>и </a:t>
            </a:r>
            <a:r>
              <a:rPr lang="ru-RU" dirty="0" smtClean="0">
                <a:solidFill>
                  <a:schemeClr val="accent1"/>
                </a:solidFill>
              </a:rPr>
              <a:t>V2 </a:t>
            </a:r>
            <a:r>
              <a:rPr lang="ru-RU" dirty="0">
                <a:solidFill>
                  <a:schemeClr val="accent1"/>
                </a:solidFill>
              </a:rPr>
              <a:t>за счет увеличения времени внутреннего отклонения</a:t>
            </a:r>
            <a:r>
              <a:rPr lang="ru-RU" dirty="0" smtClean="0">
                <a:solidFill>
                  <a:schemeClr val="accent1"/>
                </a:solidFill>
              </a:rPr>
              <a:t>.(</a:t>
            </a:r>
            <a:r>
              <a:rPr lang="en-US" dirty="0" smtClean="0">
                <a:solidFill>
                  <a:schemeClr val="accent1"/>
                </a:solidFill>
              </a:rPr>
              <a:t>Q-</a:t>
            </a:r>
            <a:r>
              <a:rPr lang="ru-RU" dirty="0" smtClean="0">
                <a:solidFill>
                  <a:schemeClr val="accent1"/>
                </a:solidFill>
              </a:rPr>
              <a:t>J </a:t>
            </a:r>
            <a:r>
              <a:rPr lang="ru-RU" dirty="0">
                <a:solidFill>
                  <a:schemeClr val="accent1"/>
                </a:solidFill>
              </a:rPr>
              <a:t>&gt; 0,06 сек при скорости 50 мм/сек, </a:t>
            </a:r>
            <a:r>
              <a:rPr lang="en-US" dirty="0" smtClean="0">
                <a:solidFill>
                  <a:schemeClr val="accent1"/>
                </a:solidFill>
              </a:rPr>
              <a:t>Q-</a:t>
            </a:r>
            <a:r>
              <a:rPr lang="ru-RU" dirty="0" smtClean="0">
                <a:solidFill>
                  <a:schemeClr val="accent1"/>
                </a:solidFill>
              </a:rPr>
              <a:t>J </a:t>
            </a:r>
            <a:r>
              <a:rPr lang="ru-RU" dirty="0">
                <a:solidFill>
                  <a:schemeClr val="accent1"/>
                </a:solidFill>
              </a:rPr>
              <a:t>&gt; 0,03 сек при скорости 25 мм/сек )</a:t>
            </a:r>
          </a:p>
          <a:p>
            <a:pPr marL="0" indent="0">
              <a:buNone/>
            </a:pPr>
            <a:endParaRPr lang="ru-RU" dirty="0">
              <a:solidFill>
                <a:schemeClr val="accent1"/>
              </a:solidFill>
            </a:endParaRPr>
          </a:p>
        </p:txBody>
      </p:sp>
    </p:spTree>
    <p:extLst>
      <p:ext uri="{BB962C8B-B14F-4D97-AF65-F5344CB8AC3E}">
        <p14:creationId xmlns:p14="http://schemas.microsoft.com/office/powerpoint/2010/main" val="21421609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Гипертрофия камер сердца</a:t>
            </a:r>
          </a:p>
        </p:txBody>
      </p:sp>
      <p:sp>
        <p:nvSpPr>
          <p:cNvPr id="3" name="Текст 2"/>
          <p:cNvSpPr>
            <a:spLocks noGrp="1"/>
          </p:cNvSpPr>
          <p:nvPr>
            <p:ph type="body" sz="quarter" idx="10"/>
          </p:nvPr>
        </p:nvSpPr>
        <p:spPr>
          <a:xfrm>
            <a:off x="381000" y="1411552"/>
            <a:ext cx="8382000" cy="3299365"/>
          </a:xfrm>
        </p:spPr>
        <p:txBody>
          <a:bodyPr/>
          <a:lstStyle/>
          <a:p>
            <a:pPr marL="0" indent="0" algn="ctr">
              <a:buNone/>
            </a:pPr>
            <a:r>
              <a:rPr lang="ru-RU" dirty="0">
                <a:solidFill>
                  <a:schemeClr val="accent6">
                    <a:lumMod val="20000"/>
                    <a:lumOff val="80000"/>
                  </a:schemeClr>
                </a:solidFill>
              </a:rPr>
              <a:t>При гипертрофии </a:t>
            </a:r>
            <a:r>
              <a:rPr lang="ru-RU" dirty="0" smtClean="0">
                <a:solidFill>
                  <a:schemeClr val="accent6">
                    <a:lumMod val="20000"/>
                    <a:lumOff val="80000"/>
                  </a:schemeClr>
                </a:solidFill>
              </a:rPr>
              <a:t>правого </a:t>
            </a:r>
            <a:r>
              <a:rPr lang="ru-RU" dirty="0">
                <a:solidFill>
                  <a:schemeClr val="accent6">
                    <a:lumMod val="20000"/>
                    <a:lumOff val="80000"/>
                  </a:schemeClr>
                </a:solidFill>
              </a:rPr>
              <a:t>предсердия. </a:t>
            </a:r>
            <a:endParaRPr lang="ru-RU" dirty="0" smtClean="0">
              <a:solidFill>
                <a:schemeClr val="accent6">
                  <a:lumMod val="20000"/>
                  <a:lumOff val="80000"/>
                </a:schemeClr>
              </a:solidFill>
            </a:endParaRPr>
          </a:p>
          <a:p>
            <a:pPr marL="0" indent="0">
              <a:buNone/>
            </a:pPr>
            <a:r>
              <a:rPr lang="ru-RU" dirty="0">
                <a:solidFill>
                  <a:srgbClr val="FFC000"/>
                </a:solidFill>
              </a:rPr>
              <a:t>Оценка гипертрофий предсердий осуществляется во </a:t>
            </a:r>
            <a:r>
              <a:rPr lang="en-US" dirty="0">
                <a:solidFill>
                  <a:srgbClr val="FFC000"/>
                </a:solidFill>
              </a:rPr>
              <a:t>II-</a:t>
            </a:r>
            <a:r>
              <a:rPr lang="ru-RU" dirty="0">
                <a:solidFill>
                  <a:srgbClr val="FFC000"/>
                </a:solidFill>
              </a:rPr>
              <a:t>отведении и </a:t>
            </a:r>
            <a:r>
              <a:rPr lang="en-US" dirty="0">
                <a:solidFill>
                  <a:srgbClr val="FFC000"/>
                </a:solidFill>
              </a:rPr>
              <a:t>V1</a:t>
            </a:r>
            <a:r>
              <a:rPr lang="ru-RU" dirty="0">
                <a:solidFill>
                  <a:srgbClr val="FFC000"/>
                </a:solidFill>
              </a:rPr>
              <a:t>. </a:t>
            </a:r>
            <a:r>
              <a:rPr lang="ru-RU" dirty="0" smtClean="0">
                <a:solidFill>
                  <a:srgbClr val="FFC000"/>
                </a:solidFill>
              </a:rPr>
              <a:t>                      </a:t>
            </a:r>
            <a:r>
              <a:rPr lang="ru-RU" dirty="0" smtClean="0">
                <a:solidFill>
                  <a:schemeClr val="accent1"/>
                </a:solidFill>
              </a:rPr>
              <a:t>Во II-отведении </a:t>
            </a:r>
            <a:r>
              <a:rPr lang="ru-RU" dirty="0">
                <a:solidFill>
                  <a:schemeClr val="accent1"/>
                </a:solidFill>
              </a:rPr>
              <a:t>отмечаются </a:t>
            </a:r>
            <a:r>
              <a:rPr lang="ru-RU" dirty="0" smtClean="0">
                <a:solidFill>
                  <a:schemeClr val="accent1"/>
                </a:solidFill>
              </a:rPr>
              <a:t>высокий более 3мм зубец Р.                                                          Положительный зубец Р в отведении </a:t>
            </a:r>
            <a:r>
              <a:rPr lang="en-US" dirty="0" smtClean="0">
                <a:solidFill>
                  <a:schemeClr val="accent1"/>
                </a:solidFill>
              </a:rPr>
              <a:t>V1</a:t>
            </a:r>
            <a:r>
              <a:rPr lang="ru-RU" dirty="0" smtClean="0">
                <a:solidFill>
                  <a:schemeClr val="accent1"/>
                </a:solidFill>
              </a:rPr>
              <a:t>. </a:t>
            </a:r>
            <a:endParaRPr lang="ru-RU" dirty="0">
              <a:solidFill>
                <a:schemeClr val="accent1"/>
              </a:solidFill>
            </a:endParaRPr>
          </a:p>
          <a:p>
            <a:pPr marL="0" indent="0">
              <a:buNone/>
            </a:pPr>
            <a:endParaRPr lang="ru-RU" dirty="0"/>
          </a:p>
        </p:txBody>
      </p:sp>
    </p:spTree>
    <p:extLst>
      <p:ext uri="{BB962C8B-B14F-4D97-AF65-F5344CB8AC3E}">
        <p14:creationId xmlns:p14="http://schemas.microsoft.com/office/powerpoint/2010/main" val="37414742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9"/>
            <a:ext cx="8382000" cy="894556"/>
          </a:xfrm>
        </p:spPr>
        <p:txBody>
          <a:bodyPr/>
          <a:lstStyle/>
          <a:p>
            <a:r>
              <a:rPr lang="ru-RU" dirty="0" smtClean="0"/>
              <a:t>Гипертрофия </a:t>
            </a:r>
            <a:r>
              <a:rPr lang="ru-RU" dirty="0"/>
              <a:t>левого желудочка. </a:t>
            </a:r>
            <a:br>
              <a:rPr lang="ru-RU" dirty="0"/>
            </a:br>
            <a:endParaRPr lang="ru-RU" dirty="0"/>
          </a:p>
        </p:txBody>
      </p:sp>
      <p:sp>
        <p:nvSpPr>
          <p:cNvPr id="3" name="Текст 2"/>
          <p:cNvSpPr>
            <a:spLocks noGrp="1"/>
          </p:cNvSpPr>
          <p:nvPr>
            <p:ph type="body" sz="quarter" idx="10"/>
          </p:nvPr>
        </p:nvSpPr>
        <p:spPr>
          <a:xfrm>
            <a:off x="3851920" y="1196752"/>
            <a:ext cx="4680520" cy="5195268"/>
          </a:xfrm>
        </p:spPr>
        <p:txBody>
          <a:bodyPr/>
          <a:lstStyle/>
          <a:p>
            <a:pPr marL="0" lvl="0" indent="0">
              <a:buNone/>
            </a:pPr>
            <a:r>
              <a:rPr lang="ru-RU" sz="2800" dirty="0">
                <a:solidFill>
                  <a:srgbClr val="FFC000"/>
                </a:solidFill>
              </a:rPr>
              <a:t>Высоту зубца </a:t>
            </a:r>
            <a:r>
              <a:rPr lang="en-US" sz="2800" dirty="0">
                <a:solidFill>
                  <a:srgbClr val="FFC000"/>
                </a:solidFill>
              </a:rPr>
              <a:t>S </a:t>
            </a:r>
            <a:r>
              <a:rPr lang="ru-RU" sz="2800" dirty="0">
                <a:solidFill>
                  <a:srgbClr val="FFC000"/>
                </a:solidFill>
              </a:rPr>
              <a:t>в </a:t>
            </a:r>
            <a:r>
              <a:rPr lang="en-US" sz="2800" dirty="0">
                <a:solidFill>
                  <a:srgbClr val="FFC000"/>
                </a:solidFill>
              </a:rPr>
              <a:t>V1 </a:t>
            </a:r>
            <a:r>
              <a:rPr lang="ru-RU" sz="2800" dirty="0">
                <a:solidFill>
                  <a:srgbClr val="FFC000"/>
                </a:solidFill>
              </a:rPr>
              <a:t>или </a:t>
            </a:r>
            <a:r>
              <a:rPr lang="en-US" sz="2800" dirty="0">
                <a:solidFill>
                  <a:srgbClr val="FFC000"/>
                </a:solidFill>
              </a:rPr>
              <a:t>V2</a:t>
            </a:r>
            <a:r>
              <a:rPr lang="ru-RU" sz="2800" dirty="0">
                <a:solidFill>
                  <a:srgbClr val="FFC000"/>
                </a:solidFill>
              </a:rPr>
              <a:t> суммируем с высотой зубца </a:t>
            </a:r>
            <a:r>
              <a:rPr lang="en-US" sz="2800" dirty="0">
                <a:solidFill>
                  <a:srgbClr val="FFC000"/>
                </a:solidFill>
              </a:rPr>
              <a:t>R </a:t>
            </a:r>
            <a:r>
              <a:rPr lang="ru-RU" sz="2800" dirty="0">
                <a:solidFill>
                  <a:srgbClr val="FFC000"/>
                </a:solidFill>
              </a:rPr>
              <a:t>в отведениях </a:t>
            </a:r>
            <a:r>
              <a:rPr lang="en-US" sz="2800" dirty="0">
                <a:solidFill>
                  <a:srgbClr val="FFC000"/>
                </a:solidFill>
              </a:rPr>
              <a:t>V5 </a:t>
            </a:r>
            <a:r>
              <a:rPr lang="ru-RU" sz="2800" dirty="0">
                <a:solidFill>
                  <a:srgbClr val="FFC000"/>
                </a:solidFill>
              </a:rPr>
              <a:t>или </a:t>
            </a:r>
            <a:r>
              <a:rPr lang="en-US" sz="2800" dirty="0">
                <a:solidFill>
                  <a:srgbClr val="FFC000"/>
                </a:solidFill>
              </a:rPr>
              <a:t>V6</a:t>
            </a:r>
            <a:r>
              <a:rPr lang="ru-RU" sz="2800" dirty="0">
                <a:solidFill>
                  <a:srgbClr val="FFC000"/>
                </a:solidFill>
              </a:rPr>
              <a:t>. Сумма </a:t>
            </a:r>
            <a:r>
              <a:rPr lang="en-US" sz="2800" dirty="0">
                <a:solidFill>
                  <a:srgbClr val="FFC000"/>
                </a:solidFill>
              </a:rPr>
              <a:t>&gt; </a:t>
            </a:r>
            <a:r>
              <a:rPr lang="ru-RU" sz="2800" dirty="0">
                <a:solidFill>
                  <a:srgbClr val="FFC000"/>
                </a:solidFill>
              </a:rPr>
              <a:t>35мм.(</a:t>
            </a:r>
            <a:r>
              <a:rPr lang="ru-RU" sz="2800" dirty="0">
                <a:solidFill>
                  <a:srgbClr val="7D3DA1">
                    <a:lumMod val="20000"/>
                    <a:lumOff val="80000"/>
                  </a:srgbClr>
                </a:solidFill>
              </a:rPr>
              <a:t>Выбираем самые высокие зубцы</a:t>
            </a:r>
            <a:r>
              <a:rPr lang="ru-RU" sz="2800" dirty="0">
                <a:solidFill>
                  <a:srgbClr val="FFC000"/>
                </a:solidFill>
              </a:rPr>
              <a:t>)         В </a:t>
            </a:r>
            <a:r>
              <a:rPr lang="en-US" sz="2800" dirty="0">
                <a:solidFill>
                  <a:srgbClr val="FFC000"/>
                </a:solidFill>
              </a:rPr>
              <a:t>aVL </a:t>
            </a:r>
            <a:r>
              <a:rPr lang="ru-RU" sz="2800" dirty="0">
                <a:solidFill>
                  <a:srgbClr val="FFC000"/>
                </a:solidFill>
              </a:rPr>
              <a:t>зубец </a:t>
            </a:r>
            <a:r>
              <a:rPr lang="en-US" sz="2800" dirty="0">
                <a:solidFill>
                  <a:srgbClr val="FFC000"/>
                </a:solidFill>
              </a:rPr>
              <a:t>R &gt; 12</a:t>
            </a:r>
            <a:r>
              <a:rPr lang="ru-RU" sz="2800" dirty="0">
                <a:solidFill>
                  <a:srgbClr val="FFC000"/>
                </a:solidFill>
              </a:rPr>
              <a:t>мм.                                 Расширение комплекса </a:t>
            </a:r>
            <a:r>
              <a:rPr lang="en-US" sz="2800" dirty="0">
                <a:solidFill>
                  <a:srgbClr val="FFC000"/>
                </a:solidFill>
              </a:rPr>
              <a:t>QRS </a:t>
            </a:r>
            <a:r>
              <a:rPr lang="ru-RU" sz="2800" dirty="0">
                <a:solidFill>
                  <a:srgbClr val="FFC000"/>
                </a:solidFill>
              </a:rPr>
              <a:t>в </a:t>
            </a:r>
            <a:r>
              <a:rPr lang="en-US" sz="2800" dirty="0">
                <a:solidFill>
                  <a:srgbClr val="FFC000"/>
                </a:solidFill>
              </a:rPr>
              <a:t>V5 </a:t>
            </a:r>
            <a:r>
              <a:rPr lang="ru-RU" sz="2800" dirty="0">
                <a:solidFill>
                  <a:srgbClr val="FFC000"/>
                </a:solidFill>
              </a:rPr>
              <a:t>и </a:t>
            </a:r>
            <a:r>
              <a:rPr lang="en-US" sz="2800" dirty="0">
                <a:solidFill>
                  <a:srgbClr val="FFC000"/>
                </a:solidFill>
              </a:rPr>
              <a:t>V6 </a:t>
            </a:r>
            <a:r>
              <a:rPr lang="ru-RU" sz="2800" dirty="0">
                <a:solidFill>
                  <a:srgbClr val="FFC000"/>
                </a:solidFill>
              </a:rPr>
              <a:t>за счет увеличения времени внутреннего отклонения.(</a:t>
            </a:r>
            <a:r>
              <a:rPr lang="en-US" sz="2800" dirty="0">
                <a:solidFill>
                  <a:srgbClr val="FFC000"/>
                </a:solidFill>
              </a:rPr>
              <a:t>Q-J &gt; 0,06 </a:t>
            </a:r>
            <a:r>
              <a:rPr lang="ru-RU" sz="2800" dirty="0">
                <a:solidFill>
                  <a:srgbClr val="FFC000"/>
                </a:solidFill>
              </a:rPr>
              <a:t>сек при скорости 50 мм/сек, </a:t>
            </a:r>
            <a:r>
              <a:rPr lang="en-US" sz="2800" dirty="0">
                <a:solidFill>
                  <a:srgbClr val="FFC000"/>
                </a:solidFill>
              </a:rPr>
              <a:t>Q-</a:t>
            </a:r>
            <a:r>
              <a:rPr lang="ru-RU" sz="2800" dirty="0">
                <a:solidFill>
                  <a:srgbClr val="FFC000"/>
                </a:solidFill>
              </a:rPr>
              <a:t>J &gt; 0,03 сек при скорости 25 мм/сек )</a:t>
            </a:r>
          </a:p>
          <a:p>
            <a:pPr marL="0" indent="0">
              <a:buNone/>
            </a:pPr>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2878137"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67898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Гипертрофия левого предсердия</a:t>
            </a:r>
            <a:endParaRPr lang="ru-RU" dirty="0"/>
          </a:p>
        </p:txBody>
      </p:sp>
      <p:sp>
        <p:nvSpPr>
          <p:cNvPr id="3" name="Текст 2"/>
          <p:cNvSpPr>
            <a:spLocks noGrp="1"/>
          </p:cNvSpPr>
          <p:nvPr>
            <p:ph type="body" sz="quarter" idx="10"/>
          </p:nvPr>
        </p:nvSpPr>
        <p:spPr>
          <a:xfrm>
            <a:off x="6012160" y="1124744"/>
            <a:ext cx="2750840" cy="4752528"/>
          </a:xfrm>
        </p:spPr>
        <p:txBody>
          <a:bodyPr/>
          <a:lstStyle/>
          <a:p>
            <a:pPr marL="0" indent="0">
              <a:buNone/>
            </a:pPr>
            <a:r>
              <a:rPr lang="ru-RU" sz="2800" dirty="0">
                <a:solidFill>
                  <a:schemeClr val="accent1"/>
                </a:solidFill>
              </a:rPr>
              <a:t>Во </a:t>
            </a:r>
            <a:r>
              <a:rPr lang="en-US" sz="2800" dirty="0">
                <a:solidFill>
                  <a:schemeClr val="accent1"/>
                </a:solidFill>
              </a:rPr>
              <a:t>II- </a:t>
            </a:r>
            <a:r>
              <a:rPr lang="ru-RU" sz="2800" dirty="0">
                <a:solidFill>
                  <a:schemeClr val="accent1"/>
                </a:solidFill>
              </a:rPr>
              <a:t>отведении отмечаются удлинение зубца Р более 3мм при скорости ЭКГ 25 мм/сек и более 5мм  при скорости 50 мм/сек. </a:t>
            </a:r>
            <a:r>
              <a:rPr lang="en-US" sz="2800" dirty="0">
                <a:solidFill>
                  <a:schemeClr val="accent1"/>
                </a:solidFill>
              </a:rPr>
              <a:t>                                           </a:t>
            </a:r>
            <a:r>
              <a:rPr lang="ru-RU" sz="2800" dirty="0">
                <a:solidFill>
                  <a:schemeClr val="accent1"/>
                </a:solidFill>
              </a:rPr>
              <a:t>Резко отрицательный зубец Р в </a:t>
            </a:r>
            <a:r>
              <a:rPr lang="en-US" sz="2800" dirty="0">
                <a:solidFill>
                  <a:schemeClr val="accent1"/>
                </a:solidFill>
              </a:rPr>
              <a:t>V1</a:t>
            </a:r>
            <a:r>
              <a:rPr lang="ru-RU" sz="2800" dirty="0">
                <a:solidFill>
                  <a:schemeClr val="accent1"/>
                </a:solidFill>
              </a:rPr>
              <a:t>.</a:t>
            </a:r>
          </a:p>
          <a:p>
            <a:pPr marL="0" indent="0">
              <a:buNone/>
            </a:pPr>
            <a:endParaRPr lang="ru-RU"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55816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66583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1163395"/>
          </a:xfrm>
        </p:spPr>
        <p:txBody>
          <a:bodyPr>
            <a:normAutofit/>
          </a:bodyPr>
          <a:lstStyle/>
          <a:p>
            <a:pPr algn="ctr" defTabSz="914400">
              <a:lnSpc>
                <a:spcPct val="90000"/>
              </a:lnSpc>
              <a:spcBef>
                <a:spcPts val="0"/>
              </a:spcBef>
              <a:buNone/>
            </a:pPr>
            <a:r>
              <a:rPr lang="ru-RU" dirty="0">
                <a:effectLst>
                  <a:outerShdw blurRad="50800" dist="38100" dir="2700000" algn="tl">
                    <a:prstClr val="black">
                      <a:alpha val="40000"/>
                    </a:prstClr>
                  </a:outerShdw>
                </a:effectLst>
                <a:latin typeface="Calibri"/>
                <a:cs typeface="Arial"/>
              </a:rPr>
              <a:t> </a:t>
            </a:r>
            <a:r>
              <a:rPr lang="ru-RU" dirty="0" smtClean="0">
                <a:effectLst>
                  <a:outerShdw blurRad="50800" dist="38100" dir="2700000" algn="tl">
                    <a:prstClr val="black">
                      <a:alpha val="40000"/>
                    </a:prstClr>
                  </a:outerShdw>
                </a:effectLst>
                <a:latin typeface="Calibri"/>
                <a:cs typeface="Arial"/>
              </a:rPr>
              <a:t>Ритм сердца</a:t>
            </a:r>
            <a:r>
              <a:rPr lang="ru-RU" sz="4800" b="0" i="0" spc="-150" dirty="0" smtClean="0">
                <a:effectLst>
                  <a:outerShdw blurRad="50800" dist="38100" dir="2700000" algn="tl">
                    <a:prstClr val="black">
                      <a:alpha val="40000"/>
                    </a:prstClr>
                  </a:outerShdw>
                </a:effectLst>
                <a:latin typeface="Calibri"/>
                <a:ea typeface="+mn-ea"/>
                <a:cs typeface="Arial"/>
              </a:rPr>
              <a:t/>
            </a:r>
            <a:br>
              <a:rPr lang="ru-RU" sz="4800" b="0" i="0" spc="-150" dirty="0" smtClean="0">
                <a:effectLst>
                  <a:outerShdw blurRad="50800" dist="38100" dir="2700000" algn="tl">
                    <a:prstClr val="black">
                      <a:alpha val="40000"/>
                    </a:prstClr>
                  </a:outerShdw>
                </a:effectLst>
                <a:latin typeface="Calibri"/>
                <a:ea typeface="+mn-ea"/>
                <a:cs typeface="Arial"/>
              </a:rPr>
            </a:br>
            <a:endParaRPr lang="ru-RU"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sp>
        <p:nvSpPr>
          <p:cNvPr id="3" name="Текст 2"/>
          <p:cNvSpPr>
            <a:spLocks noGrp="1"/>
          </p:cNvSpPr>
          <p:nvPr>
            <p:ph type="body" sz="quarter" idx="10"/>
          </p:nvPr>
        </p:nvSpPr>
        <p:spPr>
          <a:xfrm>
            <a:off x="381000" y="1340768"/>
            <a:ext cx="8382000" cy="4608512"/>
          </a:xfrm>
        </p:spPr>
        <p:txBody>
          <a:bodyPr>
            <a:normAutofit fontScale="92500" lnSpcReduction="20000"/>
          </a:bodyPr>
          <a:lstStyle/>
          <a:p>
            <a:pPr marL="393192" indent="-393192" algn="l" defTabSz="914400">
              <a:lnSpc>
                <a:spcPct val="90000"/>
              </a:lnSpc>
              <a:spcBef>
                <a:spcPts val="0"/>
              </a:spcBef>
              <a:buClr>
                <a:srgbClr val="FFFFFF"/>
              </a:buClr>
              <a:buFontTx/>
            </a:pPr>
            <a:r>
              <a:rPr lang="ru-RU" dirty="0" smtClean="0">
                <a:solidFill>
                  <a:schemeClr val="accent1"/>
                </a:solidFill>
                <a:latin typeface="Calibri"/>
              </a:rPr>
              <a:t>РАСЧЕТ ЧСС</a:t>
            </a:r>
            <a:endParaRPr lang="ru-RU" sz="3200" b="0" i="0" dirty="0" smtClean="0">
              <a:solidFill>
                <a:schemeClr val="accent1"/>
              </a:solidFill>
              <a:latin typeface="Calibri"/>
            </a:endParaRPr>
          </a:p>
          <a:p>
            <a:pPr marL="914400" lvl="1" indent="-393192" algn="l" defTabSz="914400">
              <a:lnSpc>
                <a:spcPct val="90000"/>
              </a:lnSpc>
              <a:spcBef>
                <a:spcPts val="0"/>
              </a:spcBef>
              <a:buClr>
                <a:srgbClr val="FFFFFF"/>
              </a:buClr>
              <a:buFontTx/>
            </a:pPr>
            <a:r>
              <a:rPr lang="ru-RU" dirty="0" smtClean="0">
                <a:solidFill>
                  <a:srgbClr val="FFFFFF"/>
                </a:solidFill>
                <a:latin typeface="Calibri"/>
              </a:rPr>
              <a:t>Общий  (ЗАПОМНИ):    </a:t>
            </a:r>
            <a:r>
              <a:rPr lang="ru-RU" dirty="0" smtClean="0">
                <a:solidFill>
                  <a:schemeClr val="accent1"/>
                </a:solidFill>
                <a:latin typeface="Calibri"/>
              </a:rPr>
              <a:t>300-150-100-75-60</a:t>
            </a:r>
            <a:r>
              <a:rPr lang="en-US" dirty="0" smtClean="0">
                <a:solidFill>
                  <a:schemeClr val="accent1"/>
                </a:solidFill>
                <a:latin typeface="Calibri"/>
              </a:rPr>
              <a:t>-50</a:t>
            </a:r>
            <a:r>
              <a:rPr lang="ru-RU" dirty="0" smtClean="0">
                <a:solidFill>
                  <a:schemeClr val="accent1"/>
                </a:solidFill>
                <a:latin typeface="Calibri"/>
              </a:rPr>
              <a:t> для скорости ЭКГ 25 мм/сек и 600-300-200-150-120-100-</a:t>
            </a:r>
          </a:p>
          <a:p>
            <a:pPr marL="521208" lvl="1" indent="0" algn="l" defTabSz="914400">
              <a:lnSpc>
                <a:spcPct val="90000"/>
              </a:lnSpc>
              <a:spcBef>
                <a:spcPts val="0"/>
              </a:spcBef>
              <a:buClr>
                <a:srgbClr val="FFFFFF"/>
              </a:buClr>
              <a:buNone/>
            </a:pPr>
            <a:r>
              <a:rPr lang="ru-RU" sz="2800" b="0" i="0" dirty="0" smtClean="0">
                <a:solidFill>
                  <a:srgbClr val="FFFFFF"/>
                </a:solidFill>
                <a:latin typeface="Calibri"/>
                <a:ea typeface="+mn-ea"/>
                <a:cs typeface="+mn-cs"/>
              </a:rPr>
              <a:t>      </a:t>
            </a:r>
            <a:r>
              <a:rPr lang="ru-RU" sz="2800" b="0" i="0" dirty="0" smtClean="0">
                <a:solidFill>
                  <a:schemeClr val="accent1"/>
                </a:solidFill>
                <a:latin typeface="Calibri"/>
                <a:ea typeface="+mn-ea"/>
                <a:cs typeface="+mn-cs"/>
              </a:rPr>
              <a:t>85-75-66-60-54-50- 46-42-40  при скорости 50 мм/сек</a:t>
            </a:r>
          </a:p>
          <a:p>
            <a:pPr marL="393192" lvl="0" indent="-393192" defTabSz="914400">
              <a:spcBef>
                <a:spcPts val="0"/>
              </a:spcBef>
              <a:buClr>
                <a:srgbClr val="FFFFFF"/>
              </a:buClr>
            </a:pPr>
            <a:endParaRPr lang="ru-RU" dirty="0" smtClean="0">
              <a:solidFill>
                <a:srgbClr val="FFC000"/>
              </a:solidFill>
            </a:endParaRPr>
          </a:p>
          <a:p>
            <a:pPr marL="393192" lvl="0" indent="-393192" defTabSz="914400">
              <a:spcBef>
                <a:spcPts val="0"/>
              </a:spcBef>
              <a:buClr>
                <a:srgbClr val="FFFFFF"/>
              </a:buClr>
            </a:pPr>
            <a:r>
              <a:rPr lang="ru-RU" dirty="0" smtClean="0">
                <a:solidFill>
                  <a:srgbClr val="FFC000"/>
                </a:solidFill>
              </a:rPr>
              <a:t>ЧАЩЕ ПРИ БРАДИКАРДИИ</a:t>
            </a:r>
            <a:endParaRPr lang="ru-RU" dirty="0">
              <a:solidFill>
                <a:srgbClr val="FFC000"/>
              </a:solidFill>
            </a:endParaRPr>
          </a:p>
          <a:p>
            <a:pPr lvl="1" indent="-393192" defTabSz="914400">
              <a:spcBef>
                <a:spcPts val="0"/>
              </a:spcBef>
              <a:buClr>
                <a:srgbClr val="FFFFFF"/>
              </a:buClr>
            </a:pPr>
            <a:r>
              <a:rPr lang="ru-RU" dirty="0" smtClean="0">
                <a:solidFill>
                  <a:srgbClr val="FFFFFF"/>
                </a:solidFill>
                <a:latin typeface="Calibri"/>
              </a:rPr>
              <a:t>Математический:  </a:t>
            </a:r>
            <a:r>
              <a:rPr lang="ru-RU" dirty="0" smtClean="0">
                <a:solidFill>
                  <a:schemeClr val="accent1"/>
                </a:solidFill>
                <a:latin typeface="Calibri"/>
              </a:rPr>
              <a:t>зависимости от скорости ЭКГ    300 или 600 раздели на количество больших квадратов между зубцами </a:t>
            </a:r>
            <a:r>
              <a:rPr lang="en-US" dirty="0" smtClean="0">
                <a:solidFill>
                  <a:schemeClr val="accent1"/>
                </a:solidFill>
                <a:latin typeface="Calibri"/>
              </a:rPr>
              <a:t>R</a:t>
            </a:r>
            <a:endParaRPr lang="ru-RU" sz="2800" b="0" i="0" dirty="0" smtClean="0">
              <a:solidFill>
                <a:schemeClr val="accent1"/>
              </a:solidFill>
              <a:latin typeface="Calibri"/>
            </a:endParaRPr>
          </a:p>
          <a:p>
            <a:pPr marL="393192" lvl="0" indent="-393192" defTabSz="914400">
              <a:spcBef>
                <a:spcPts val="0"/>
              </a:spcBef>
              <a:buClr>
                <a:srgbClr val="FFFFFF"/>
              </a:buClr>
            </a:pPr>
            <a:endParaRPr lang="ru-RU" dirty="0" smtClean="0">
              <a:solidFill>
                <a:srgbClr val="FFC000"/>
              </a:solidFill>
            </a:endParaRPr>
          </a:p>
          <a:p>
            <a:pPr marL="393192" lvl="0" indent="-393192" defTabSz="914400">
              <a:spcBef>
                <a:spcPts val="0"/>
              </a:spcBef>
              <a:buClr>
                <a:srgbClr val="FFFFFF"/>
              </a:buClr>
            </a:pPr>
            <a:r>
              <a:rPr lang="ru-RU" dirty="0" smtClean="0">
                <a:solidFill>
                  <a:srgbClr val="FFC000"/>
                </a:solidFill>
              </a:rPr>
              <a:t>ПРИ АРИТМИИ</a:t>
            </a:r>
            <a:endParaRPr lang="ru-RU" dirty="0">
              <a:solidFill>
                <a:srgbClr val="FFC000"/>
              </a:solidFill>
            </a:endParaRPr>
          </a:p>
          <a:p>
            <a:pPr lvl="1" indent="-393192" defTabSz="914400">
              <a:spcBef>
                <a:spcPts val="0"/>
              </a:spcBef>
              <a:buClr>
                <a:srgbClr val="FFFFFF"/>
              </a:buClr>
            </a:pPr>
            <a:r>
              <a:rPr lang="ru-RU" dirty="0" smtClean="0">
                <a:solidFill>
                  <a:srgbClr val="FFFFFF"/>
                </a:solidFill>
              </a:rPr>
              <a:t>Метод  30 квадратов:     </a:t>
            </a:r>
            <a:r>
              <a:rPr lang="ru-RU" dirty="0" smtClean="0">
                <a:solidFill>
                  <a:schemeClr val="accent1"/>
                </a:solidFill>
              </a:rPr>
              <a:t>10 или 20 умнож на количество интервалов </a:t>
            </a:r>
            <a:r>
              <a:rPr lang="en-US" dirty="0" smtClean="0">
                <a:solidFill>
                  <a:schemeClr val="accent1"/>
                </a:solidFill>
              </a:rPr>
              <a:t>R-R</a:t>
            </a:r>
            <a:r>
              <a:rPr lang="ru-RU" dirty="0" smtClean="0">
                <a:solidFill>
                  <a:schemeClr val="accent1"/>
                </a:solidFill>
              </a:rPr>
              <a:t>, в зависимости от скорости ЭКГ</a:t>
            </a:r>
            <a:endParaRPr lang="ru-RU" dirty="0">
              <a:solidFill>
                <a:schemeClr val="accent1"/>
              </a:solidFill>
            </a:endParaRPr>
          </a:p>
          <a:p>
            <a:pPr marL="521208" lvl="1" indent="0" algn="l" defTabSz="914400">
              <a:lnSpc>
                <a:spcPct val="90000"/>
              </a:lnSpc>
              <a:spcBef>
                <a:spcPts val="0"/>
              </a:spcBef>
              <a:buClr>
                <a:srgbClr val="FFFFFF"/>
              </a:buClr>
              <a:buNone/>
            </a:pPr>
            <a:endParaRPr lang="ru-RU" dirty="0">
              <a:solidFill>
                <a:schemeClr val="accent1"/>
              </a:solidFill>
              <a:latin typeface="Calibri"/>
              <a:ea typeface="+mn-ea"/>
              <a:cs typeface="+mn-cs"/>
            </a:endParaRPr>
          </a:p>
          <a:p>
            <a:pPr marL="914400" lvl="1" indent="-393192" algn="l" defTabSz="914400">
              <a:lnSpc>
                <a:spcPct val="90000"/>
              </a:lnSpc>
              <a:spcBef>
                <a:spcPts val="0"/>
              </a:spcBef>
              <a:buClr>
                <a:srgbClr val="FFFFFF"/>
              </a:buClr>
              <a:buFontTx/>
            </a:pPr>
            <a:endParaRPr lang="ru-RU" sz="2800" b="0" i="0" dirty="0" smtClean="0">
              <a:solidFill>
                <a:srgbClr val="FFFFFF"/>
              </a:solidFill>
              <a:latin typeface="Calibri"/>
              <a:ea typeface="+mn-ea"/>
              <a:cs typeface="+mn-cs"/>
            </a:endParaRPr>
          </a:p>
          <a:p>
            <a:pPr marL="914400" lvl="1" indent="-393192" algn="l" defTabSz="914400">
              <a:lnSpc>
                <a:spcPct val="90000"/>
              </a:lnSpc>
              <a:spcBef>
                <a:spcPts val="0"/>
              </a:spcBef>
              <a:buClr>
                <a:srgbClr val="FFFFFF"/>
              </a:buClr>
              <a:buFontTx/>
            </a:pPr>
            <a:endParaRPr lang="ru-RU" sz="2800" b="0" i="0" dirty="0" smtClean="0">
              <a:solidFill>
                <a:srgbClr val="FFFFFF"/>
              </a:solidFill>
              <a:latin typeface="Calibri"/>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9"/>
            <a:ext cx="8382000" cy="678531"/>
          </a:xfrm>
        </p:spPr>
        <p:txBody>
          <a:bodyPr/>
          <a:lstStyle/>
          <a:p>
            <a:pPr algn="ctr"/>
            <a:r>
              <a:rPr lang="ru-RU" dirty="0" smtClean="0">
                <a:solidFill>
                  <a:schemeClr val="accent1"/>
                </a:solidFill>
              </a:rPr>
              <a:t>Гипертрофия </a:t>
            </a:r>
            <a:r>
              <a:rPr lang="ru-RU" dirty="0">
                <a:solidFill>
                  <a:schemeClr val="accent1"/>
                </a:solidFill>
              </a:rPr>
              <a:t>правого желудочка</a:t>
            </a:r>
            <a:r>
              <a:rPr lang="ru-RU" dirty="0">
                <a:solidFill>
                  <a:schemeClr val="accent6">
                    <a:lumMod val="20000"/>
                    <a:lumOff val="80000"/>
                  </a:schemeClr>
                </a:solidFill>
              </a:rPr>
              <a:t>.</a:t>
            </a:r>
            <a:br>
              <a:rPr lang="ru-RU" dirty="0">
                <a:solidFill>
                  <a:schemeClr val="accent6">
                    <a:lumMod val="20000"/>
                    <a:lumOff val="80000"/>
                  </a:schemeClr>
                </a:solidFill>
              </a:rPr>
            </a:br>
            <a:endParaRPr lang="ru-RU" dirty="0"/>
          </a:p>
        </p:txBody>
      </p:sp>
      <p:sp>
        <p:nvSpPr>
          <p:cNvPr id="3" name="Текст 2"/>
          <p:cNvSpPr>
            <a:spLocks noGrp="1"/>
          </p:cNvSpPr>
          <p:nvPr>
            <p:ph type="body" sz="quarter" idx="10"/>
          </p:nvPr>
        </p:nvSpPr>
        <p:spPr>
          <a:xfrm>
            <a:off x="3635896" y="980728"/>
            <a:ext cx="5127104" cy="5533823"/>
          </a:xfrm>
        </p:spPr>
        <p:txBody>
          <a:bodyPr/>
          <a:lstStyle/>
          <a:p>
            <a:pPr marL="0" indent="0">
              <a:buNone/>
            </a:pPr>
            <a:r>
              <a:rPr lang="ru-RU" sz="2800" dirty="0">
                <a:solidFill>
                  <a:schemeClr val="accent1"/>
                </a:solidFill>
              </a:rPr>
              <a:t>Зубец </a:t>
            </a:r>
            <a:r>
              <a:rPr lang="en-US" sz="2800" dirty="0">
                <a:solidFill>
                  <a:schemeClr val="accent1"/>
                </a:solidFill>
              </a:rPr>
              <a:t>R &gt; S</a:t>
            </a:r>
            <a:r>
              <a:rPr lang="ru-RU" sz="2800" dirty="0">
                <a:solidFill>
                  <a:schemeClr val="accent1"/>
                </a:solidFill>
              </a:rPr>
              <a:t> в </a:t>
            </a:r>
            <a:r>
              <a:rPr lang="en-US" sz="2800" dirty="0">
                <a:solidFill>
                  <a:schemeClr val="accent1"/>
                </a:solidFill>
              </a:rPr>
              <a:t>V1</a:t>
            </a:r>
            <a:r>
              <a:rPr lang="ru-RU" sz="2800" dirty="0">
                <a:solidFill>
                  <a:schemeClr val="accent1"/>
                </a:solidFill>
              </a:rPr>
              <a:t>, </a:t>
            </a:r>
            <a:r>
              <a:rPr lang="en-US" sz="2800" dirty="0">
                <a:solidFill>
                  <a:schemeClr val="accent1"/>
                </a:solidFill>
              </a:rPr>
              <a:t> </a:t>
            </a:r>
            <a:r>
              <a:rPr lang="ru-RU" sz="2800" dirty="0">
                <a:solidFill>
                  <a:schemeClr val="accent1"/>
                </a:solidFill>
              </a:rPr>
              <a:t>зубец </a:t>
            </a:r>
            <a:r>
              <a:rPr lang="en-US" sz="2800" dirty="0">
                <a:solidFill>
                  <a:schemeClr val="accent1"/>
                </a:solidFill>
              </a:rPr>
              <a:t>R </a:t>
            </a:r>
            <a:r>
              <a:rPr lang="ru-RU" sz="2800" dirty="0">
                <a:solidFill>
                  <a:schemeClr val="accent1"/>
                </a:solidFill>
              </a:rPr>
              <a:t>постепенно уменьшается в направлении </a:t>
            </a:r>
            <a:r>
              <a:rPr lang="en-US" sz="2800" dirty="0">
                <a:solidFill>
                  <a:schemeClr val="accent1"/>
                </a:solidFill>
              </a:rPr>
              <a:t>V6</a:t>
            </a:r>
            <a:r>
              <a:rPr lang="ru-RU" sz="2800" dirty="0">
                <a:solidFill>
                  <a:schemeClr val="accent1"/>
                </a:solidFill>
              </a:rPr>
              <a:t>,</a:t>
            </a:r>
            <a:r>
              <a:rPr lang="en-US" sz="2800" dirty="0">
                <a:solidFill>
                  <a:schemeClr val="accent1"/>
                </a:solidFill>
              </a:rPr>
              <a:t> </a:t>
            </a:r>
            <a:r>
              <a:rPr lang="ru-RU" sz="2800" dirty="0">
                <a:solidFill>
                  <a:schemeClr val="accent1"/>
                </a:solidFill>
              </a:rPr>
              <a:t>в норме все наоборот.                                                            Увеличение амплитуды зубца Р во </a:t>
            </a:r>
            <a:r>
              <a:rPr lang="en-US" sz="2800" dirty="0">
                <a:solidFill>
                  <a:schemeClr val="accent1"/>
                </a:solidFill>
              </a:rPr>
              <a:t>II-</a:t>
            </a:r>
            <a:r>
              <a:rPr lang="ru-RU" sz="2800" dirty="0">
                <a:solidFill>
                  <a:schemeClr val="accent1"/>
                </a:solidFill>
              </a:rPr>
              <a:t>отведении. Положительный зубец Р в </a:t>
            </a:r>
            <a:r>
              <a:rPr lang="en-US" sz="2800" dirty="0">
                <a:solidFill>
                  <a:schemeClr val="accent1"/>
                </a:solidFill>
              </a:rPr>
              <a:t>V1</a:t>
            </a:r>
            <a:endParaRPr lang="ru-RU" sz="2800" dirty="0">
              <a:solidFill>
                <a:schemeClr val="accent1"/>
              </a:solidFill>
            </a:endParaRPr>
          </a:p>
          <a:p>
            <a:pPr marL="0" indent="0">
              <a:buNone/>
            </a:pPr>
            <a:r>
              <a:rPr lang="ru-RU" sz="2800" dirty="0">
                <a:solidFill>
                  <a:schemeClr val="accent1"/>
                </a:solidFill>
              </a:rPr>
              <a:t>Расширение комплекса QRS в V1 и V2 за счет увеличения времени внутреннего отклонения.(</a:t>
            </a:r>
            <a:r>
              <a:rPr lang="en-US" sz="2800" dirty="0">
                <a:solidFill>
                  <a:schemeClr val="accent1"/>
                </a:solidFill>
              </a:rPr>
              <a:t>Q-</a:t>
            </a:r>
            <a:r>
              <a:rPr lang="ru-RU" sz="2800" dirty="0">
                <a:solidFill>
                  <a:schemeClr val="accent1"/>
                </a:solidFill>
              </a:rPr>
              <a:t>J &gt; 0,06 сек при скорости 50 мм/сек, </a:t>
            </a:r>
            <a:r>
              <a:rPr lang="en-US" sz="2800" dirty="0">
                <a:solidFill>
                  <a:schemeClr val="accent1"/>
                </a:solidFill>
              </a:rPr>
              <a:t>Q-</a:t>
            </a:r>
            <a:r>
              <a:rPr lang="ru-RU" sz="2800" dirty="0">
                <a:solidFill>
                  <a:schemeClr val="accent1"/>
                </a:solidFill>
              </a:rPr>
              <a:t>J &gt; 0,03 сек при скорости 25 мм/сек )</a:t>
            </a:r>
          </a:p>
          <a:p>
            <a:pPr marL="0" indent="0">
              <a:buNone/>
            </a:pPr>
            <a:endParaRPr lang="ru-RU" sz="2400" dirty="0"/>
          </a:p>
        </p:txBody>
      </p:sp>
      <p:pic>
        <p:nvPicPr>
          <p:cNvPr id="4" name="Рисунок 3"/>
          <p:cNvPicPr/>
          <p:nvPr/>
        </p:nvPicPr>
        <p:blipFill>
          <a:blip r:embed="rId2"/>
          <a:stretch>
            <a:fillRect/>
          </a:stretch>
        </p:blipFill>
        <p:spPr>
          <a:xfrm>
            <a:off x="539552" y="836712"/>
            <a:ext cx="3000375" cy="5715000"/>
          </a:xfrm>
          <a:prstGeom prst="rect">
            <a:avLst/>
          </a:prstGeom>
        </p:spPr>
      </p:pic>
    </p:spTree>
    <p:extLst>
      <p:ext uri="{BB962C8B-B14F-4D97-AF65-F5344CB8AC3E}">
        <p14:creationId xmlns:p14="http://schemas.microsoft.com/office/powerpoint/2010/main" val="172618531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Гипертрофия </a:t>
            </a:r>
            <a:r>
              <a:rPr lang="ru-RU" dirty="0" smtClean="0"/>
              <a:t>правого </a:t>
            </a:r>
            <a:r>
              <a:rPr lang="ru-RU" dirty="0"/>
              <a:t>предсердия</a:t>
            </a:r>
          </a:p>
        </p:txBody>
      </p:sp>
      <p:sp>
        <p:nvSpPr>
          <p:cNvPr id="3" name="Текст 2"/>
          <p:cNvSpPr>
            <a:spLocks noGrp="1"/>
          </p:cNvSpPr>
          <p:nvPr>
            <p:ph type="body" sz="quarter" idx="10"/>
          </p:nvPr>
        </p:nvSpPr>
        <p:spPr>
          <a:xfrm>
            <a:off x="6300192" y="980728"/>
            <a:ext cx="2520280" cy="3120854"/>
          </a:xfrm>
        </p:spPr>
        <p:txBody>
          <a:bodyPr/>
          <a:lstStyle/>
          <a:p>
            <a:pPr marL="0" indent="0">
              <a:buNone/>
            </a:pPr>
            <a:r>
              <a:rPr lang="ru-RU" sz="2800" dirty="0">
                <a:solidFill>
                  <a:schemeClr val="accent1"/>
                </a:solidFill>
              </a:rPr>
              <a:t>Во II-отведении отмечаются высокий более 3мм зубец Р.                                                          Положительный зубец Р в отведении </a:t>
            </a:r>
            <a:r>
              <a:rPr lang="en-US" sz="2800" dirty="0">
                <a:solidFill>
                  <a:schemeClr val="accent1"/>
                </a:solidFill>
              </a:rPr>
              <a:t>V1</a:t>
            </a:r>
            <a:r>
              <a:rPr lang="ru-RU" sz="2800" dirty="0">
                <a:solidFill>
                  <a:schemeClr val="accent1"/>
                </a:solidFill>
              </a:rPr>
              <a:t>. </a:t>
            </a:r>
          </a:p>
          <a:p>
            <a:pPr marL="0" indent="0">
              <a:buNone/>
            </a:pPr>
            <a:endParaRPr lang="ru-RU"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72" y="980728"/>
            <a:ext cx="57150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8346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Инфаркт миокарда</a:t>
            </a:r>
            <a:endParaRPr lang="ru-RU" dirty="0"/>
          </a:p>
        </p:txBody>
      </p:sp>
      <p:sp>
        <p:nvSpPr>
          <p:cNvPr id="3" name="Текст 2"/>
          <p:cNvSpPr>
            <a:spLocks noGrp="1"/>
          </p:cNvSpPr>
          <p:nvPr>
            <p:ph type="body" sz="quarter" idx="10"/>
          </p:nvPr>
        </p:nvSpPr>
        <p:spPr>
          <a:xfrm>
            <a:off x="381000" y="1411552"/>
            <a:ext cx="8382000" cy="3939540"/>
          </a:xfrm>
        </p:spPr>
        <p:txBody>
          <a:bodyPr/>
          <a:lstStyle/>
          <a:p>
            <a:pPr marL="0" indent="0" algn="ctr">
              <a:buNone/>
            </a:pPr>
            <a:r>
              <a:rPr lang="ru-RU" dirty="0" smtClean="0">
                <a:solidFill>
                  <a:schemeClr val="accent6">
                    <a:lumMod val="20000"/>
                    <a:lumOff val="80000"/>
                  </a:schemeClr>
                </a:solidFill>
              </a:rPr>
              <a:t>Временная шкала инфаркта</a:t>
            </a:r>
            <a:r>
              <a:rPr lang="en-US" dirty="0" smtClean="0">
                <a:solidFill>
                  <a:schemeClr val="accent6">
                    <a:lumMod val="20000"/>
                    <a:lumOff val="80000"/>
                  </a:schemeClr>
                </a:solidFill>
              </a:rPr>
              <a:t> </a:t>
            </a:r>
            <a:r>
              <a:rPr lang="ru-RU" dirty="0" smtClean="0">
                <a:solidFill>
                  <a:schemeClr val="accent6">
                    <a:lumMod val="20000"/>
                    <a:lumOff val="80000"/>
                  </a:schemeClr>
                </a:solidFill>
              </a:rPr>
              <a:t>на ЭКГ.</a:t>
            </a:r>
            <a:endParaRPr lang="en-US" dirty="0" smtClean="0">
              <a:solidFill>
                <a:schemeClr val="accent6">
                  <a:lumMod val="20000"/>
                  <a:lumOff val="80000"/>
                </a:schemeClr>
              </a:solidFill>
            </a:endParaRPr>
          </a:p>
          <a:p>
            <a:pPr marL="0" indent="0" algn="ctr">
              <a:buNone/>
            </a:pPr>
            <a:endParaRPr lang="ru-RU" dirty="0" smtClean="0">
              <a:solidFill>
                <a:schemeClr val="accent6">
                  <a:lumMod val="20000"/>
                  <a:lumOff val="80000"/>
                </a:schemeClr>
              </a:solidFill>
            </a:endParaRPr>
          </a:p>
          <a:p>
            <a:pPr>
              <a:buFont typeface="Wingdings" pitchFamily="2" charset="2"/>
              <a:buChar char="v"/>
            </a:pPr>
            <a:r>
              <a:rPr lang="ru-RU" dirty="0" smtClean="0">
                <a:solidFill>
                  <a:schemeClr val="accent1"/>
                </a:solidFill>
              </a:rPr>
              <a:t>Ишемия- симметричная инверсия зубца Т («коронарный Т»), двухфазный зубец Т, снижение </a:t>
            </a:r>
            <a:r>
              <a:rPr lang="en-US" dirty="0" smtClean="0">
                <a:solidFill>
                  <a:schemeClr val="accent1"/>
                </a:solidFill>
              </a:rPr>
              <a:t>S-T</a:t>
            </a:r>
            <a:r>
              <a:rPr lang="ru-RU" dirty="0" smtClean="0">
                <a:solidFill>
                  <a:schemeClr val="accent1"/>
                </a:solidFill>
              </a:rPr>
              <a:t> не более 0,1 </a:t>
            </a:r>
            <a:r>
              <a:rPr lang="en-US" dirty="0" smtClean="0">
                <a:solidFill>
                  <a:schemeClr val="accent1"/>
                </a:solidFill>
              </a:rPr>
              <a:t>mV</a:t>
            </a:r>
            <a:endParaRPr lang="ru-RU" dirty="0" smtClean="0">
              <a:solidFill>
                <a:schemeClr val="accent1"/>
              </a:solidFill>
            </a:endParaRPr>
          </a:p>
          <a:p>
            <a:pPr>
              <a:buFont typeface="Wingdings" pitchFamily="2" charset="2"/>
              <a:buChar char="v"/>
            </a:pPr>
            <a:r>
              <a:rPr lang="ru-RU" dirty="0" smtClean="0">
                <a:solidFill>
                  <a:schemeClr val="accent1"/>
                </a:solidFill>
              </a:rPr>
              <a:t>Острое повреждение- повышение сегмента </a:t>
            </a:r>
            <a:r>
              <a:rPr lang="en-US" dirty="0" smtClean="0">
                <a:solidFill>
                  <a:schemeClr val="accent1"/>
                </a:solidFill>
              </a:rPr>
              <a:t>S-T </a:t>
            </a:r>
            <a:r>
              <a:rPr lang="ru-RU" dirty="0" smtClean="0">
                <a:solidFill>
                  <a:schemeClr val="accent1"/>
                </a:solidFill>
              </a:rPr>
              <a:t>над изолинией</a:t>
            </a:r>
            <a:r>
              <a:rPr lang="en-US" dirty="0" smtClean="0">
                <a:solidFill>
                  <a:schemeClr val="accent1"/>
                </a:solidFill>
              </a:rPr>
              <a:t>, </a:t>
            </a:r>
            <a:r>
              <a:rPr lang="ru-RU" dirty="0" smtClean="0">
                <a:solidFill>
                  <a:schemeClr val="accent1"/>
                </a:solidFill>
              </a:rPr>
              <a:t> </a:t>
            </a:r>
            <a:r>
              <a:rPr lang="en-US" dirty="0" smtClean="0">
                <a:solidFill>
                  <a:schemeClr val="accent1"/>
                </a:solidFill>
              </a:rPr>
              <a:t>  S-T</a:t>
            </a:r>
            <a:r>
              <a:rPr lang="ru-RU" dirty="0" smtClean="0">
                <a:solidFill>
                  <a:schemeClr val="accent1"/>
                </a:solidFill>
              </a:rPr>
              <a:t> </a:t>
            </a:r>
            <a:r>
              <a:rPr lang="ru-RU" dirty="0">
                <a:solidFill>
                  <a:schemeClr val="accent1"/>
                </a:solidFill>
              </a:rPr>
              <a:t>более </a:t>
            </a:r>
            <a:r>
              <a:rPr lang="ru-RU" dirty="0" smtClean="0">
                <a:solidFill>
                  <a:schemeClr val="accent1"/>
                </a:solidFill>
              </a:rPr>
              <a:t>0,</a:t>
            </a:r>
            <a:r>
              <a:rPr lang="en-US" dirty="0" smtClean="0">
                <a:solidFill>
                  <a:schemeClr val="accent1"/>
                </a:solidFill>
              </a:rPr>
              <a:t>2</a:t>
            </a:r>
            <a:r>
              <a:rPr lang="ru-RU" dirty="0" smtClean="0">
                <a:solidFill>
                  <a:schemeClr val="accent1"/>
                </a:solidFill>
              </a:rPr>
              <a:t> </a:t>
            </a:r>
            <a:r>
              <a:rPr lang="en-US" dirty="0">
                <a:solidFill>
                  <a:schemeClr val="accent1"/>
                </a:solidFill>
              </a:rPr>
              <a:t>mV</a:t>
            </a:r>
            <a:endParaRPr lang="ru-RU" dirty="0" smtClean="0">
              <a:solidFill>
                <a:schemeClr val="accent1"/>
              </a:solidFill>
            </a:endParaRPr>
          </a:p>
          <a:p>
            <a:pPr>
              <a:buFont typeface="Wingdings" pitchFamily="2" charset="2"/>
              <a:buChar char="v"/>
            </a:pPr>
            <a:r>
              <a:rPr lang="ru-RU" dirty="0" smtClean="0">
                <a:solidFill>
                  <a:schemeClr val="accent1"/>
                </a:solidFill>
              </a:rPr>
              <a:t>Инфаркт/некроз- патологический зубец </a:t>
            </a:r>
            <a:r>
              <a:rPr lang="en-US" dirty="0" smtClean="0">
                <a:solidFill>
                  <a:schemeClr val="accent1"/>
                </a:solidFill>
              </a:rPr>
              <a:t>Q</a:t>
            </a:r>
            <a:endParaRPr lang="ru-RU" dirty="0">
              <a:solidFill>
                <a:schemeClr val="accent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293095"/>
            <a:ext cx="360040" cy="57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5779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Инфаркт миокарда</a:t>
            </a:r>
          </a:p>
        </p:txBody>
      </p:sp>
      <p:sp>
        <p:nvSpPr>
          <p:cNvPr id="3" name="Текст 2"/>
          <p:cNvSpPr>
            <a:spLocks noGrp="1"/>
          </p:cNvSpPr>
          <p:nvPr>
            <p:ph type="body" sz="quarter" idx="10"/>
          </p:nvPr>
        </p:nvSpPr>
        <p:spPr>
          <a:xfrm>
            <a:off x="381000" y="836712"/>
            <a:ext cx="8382000" cy="5663089"/>
          </a:xfrm>
        </p:spPr>
        <p:txBody>
          <a:bodyPr/>
          <a:lstStyle/>
          <a:p>
            <a:pPr marL="0" indent="0" algn="ctr">
              <a:buNone/>
            </a:pPr>
            <a:r>
              <a:rPr lang="ru-RU" dirty="0" smtClean="0">
                <a:solidFill>
                  <a:schemeClr val="accent1"/>
                </a:solidFill>
              </a:rPr>
              <a:t>Локализация инфаркта влияет на прогноз</a:t>
            </a:r>
          </a:p>
          <a:p>
            <a:pPr marL="0" indent="0" algn="ctr">
              <a:buNone/>
            </a:pPr>
            <a:endParaRPr lang="ru-RU" dirty="0">
              <a:solidFill>
                <a:schemeClr val="accent1"/>
              </a:solidFill>
            </a:endParaRPr>
          </a:p>
          <a:p>
            <a:pPr marL="0" indent="0" algn="ctr">
              <a:buNone/>
            </a:pPr>
            <a:endParaRPr lang="ru-RU" dirty="0" smtClean="0">
              <a:solidFill>
                <a:schemeClr val="accent1"/>
              </a:solidFill>
            </a:endParaRPr>
          </a:p>
          <a:p>
            <a:pPr marL="0" indent="0" algn="ctr">
              <a:buNone/>
            </a:pPr>
            <a:endParaRPr lang="ru-RU" dirty="0">
              <a:solidFill>
                <a:schemeClr val="accent1"/>
              </a:solidFill>
            </a:endParaRPr>
          </a:p>
          <a:p>
            <a:pPr marL="0" indent="0" algn="ctr">
              <a:buNone/>
            </a:pPr>
            <a:endParaRPr lang="ru-RU" dirty="0" smtClean="0">
              <a:solidFill>
                <a:schemeClr val="accent1"/>
              </a:solidFill>
            </a:endParaRPr>
          </a:p>
          <a:p>
            <a:pPr marL="0" indent="0" algn="ctr">
              <a:buNone/>
            </a:pPr>
            <a:endParaRPr lang="ru-RU" dirty="0">
              <a:solidFill>
                <a:schemeClr val="accent1"/>
              </a:solidFill>
            </a:endParaRPr>
          </a:p>
          <a:p>
            <a:pPr marL="0" indent="0" algn="ctr">
              <a:buNone/>
            </a:pPr>
            <a:endParaRPr lang="ru-RU" dirty="0" smtClean="0">
              <a:solidFill>
                <a:schemeClr val="accent1"/>
              </a:solidFill>
            </a:endParaRPr>
          </a:p>
          <a:p>
            <a:pPr marL="0" indent="0" algn="ctr">
              <a:buNone/>
            </a:pPr>
            <a:r>
              <a:rPr lang="ru-RU" dirty="0" smtClean="0">
                <a:solidFill>
                  <a:schemeClr val="accent1"/>
                </a:solidFill>
              </a:rPr>
              <a:t>Наиболее опасная локализация по передней стенке ЛЖ, т.к. резко снижается фракция выброса и резервные ресурсы миокарда.</a:t>
            </a:r>
          </a:p>
          <a:p>
            <a:pPr marL="0" indent="0" algn="ctr">
              <a:buNone/>
            </a:pPr>
            <a:endParaRPr lang="ru-RU" dirty="0">
              <a:solidFill>
                <a:schemeClr val="accent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161843469"/>
              </p:ext>
            </p:extLst>
          </p:nvPr>
        </p:nvGraphicFramePr>
        <p:xfrm>
          <a:off x="1524000" y="1397000"/>
          <a:ext cx="6096000" cy="3037840"/>
        </p:xfrm>
        <a:graphic>
          <a:graphicData uri="http://schemas.openxmlformats.org/drawingml/2006/table">
            <a:tbl>
              <a:tblPr firstRow="1" bandRow="1">
                <a:tableStyleId>{5C22544A-7EE6-4342-B048-85BDC9FD1C3A}</a:tableStyleId>
              </a:tblPr>
              <a:tblGrid>
                <a:gridCol w="1103784"/>
                <a:gridCol w="4992216"/>
              </a:tblGrid>
              <a:tr h="370840">
                <a:tc>
                  <a:txBody>
                    <a:bodyPr/>
                    <a:lstStyle/>
                    <a:p>
                      <a:r>
                        <a:rPr lang="en-US" dirty="0" smtClean="0"/>
                        <a:t>V1-V2</a:t>
                      </a:r>
                      <a:endParaRPr lang="ru-RU" dirty="0"/>
                    </a:p>
                  </a:txBody>
                  <a:tcPr/>
                </a:tc>
                <a:tc>
                  <a:txBody>
                    <a:bodyPr/>
                    <a:lstStyle/>
                    <a:p>
                      <a:r>
                        <a:rPr lang="ru-RU" dirty="0" smtClean="0"/>
                        <a:t>Передняя часть межжелудочковой перегородки</a:t>
                      </a:r>
                      <a:endParaRPr lang="ru-RU" dirty="0"/>
                    </a:p>
                  </a:txBody>
                  <a:tcPr/>
                </a:tc>
              </a:tr>
              <a:tr h="370840">
                <a:tc>
                  <a:txBody>
                    <a:bodyPr/>
                    <a:lstStyle/>
                    <a:p>
                      <a:r>
                        <a:rPr lang="en-US" dirty="0" smtClean="0"/>
                        <a:t>V3-V4</a:t>
                      </a:r>
                      <a:endParaRPr lang="ru-RU" dirty="0"/>
                    </a:p>
                  </a:txBody>
                  <a:tcPr/>
                </a:tc>
                <a:tc>
                  <a:txBody>
                    <a:bodyPr/>
                    <a:lstStyle/>
                    <a:p>
                      <a:r>
                        <a:rPr lang="ru-RU" dirty="0" smtClean="0"/>
                        <a:t>Передняя стенка левого желудочка</a:t>
                      </a:r>
                      <a:endParaRPr lang="ru-RU" dirty="0"/>
                    </a:p>
                  </a:txBody>
                  <a:tcPr/>
                </a:tc>
              </a:tr>
              <a:tr h="370840">
                <a:tc>
                  <a:txBody>
                    <a:bodyPr/>
                    <a:lstStyle/>
                    <a:p>
                      <a:r>
                        <a:rPr lang="en-US" dirty="0" smtClean="0"/>
                        <a:t>V5-V6</a:t>
                      </a:r>
                      <a:endParaRPr lang="ru-RU" dirty="0"/>
                    </a:p>
                  </a:txBody>
                  <a:tcPr/>
                </a:tc>
                <a:tc>
                  <a:txBody>
                    <a:bodyPr/>
                    <a:lstStyle/>
                    <a:p>
                      <a:r>
                        <a:rPr lang="ru-RU" dirty="0" smtClean="0"/>
                        <a:t>Передне-боковая стенка левого желудочка</a:t>
                      </a:r>
                      <a:endParaRPr lang="ru-RU" dirty="0"/>
                    </a:p>
                  </a:txBody>
                  <a:tcPr/>
                </a:tc>
              </a:tr>
              <a:tr h="370840">
                <a:tc>
                  <a:txBody>
                    <a:bodyPr/>
                    <a:lstStyle/>
                    <a:p>
                      <a:r>
                        <a:rPr lang="en-US" dirty="0" smtClean="0"/>
                        <a:t>II-III, aVF</a:t>
                      </a:r>
                      <a:endParaRPr lang="ru-RU" dirty="0"/>
                    </a:p>
                  </a:txBody>
                  <a:tcPr/>
                </a:tc>
                <a:tc>
                  <a:txBody>
                    <a:bodyPr/>
                    <a:lstStyle/>
                    <a:p>
                      <a:r>
                        <a:rPr lang="ru-RU" dirty="0" smtClean="0"/>
                        <a:t>Нижняя</a:t>
                      </a:r>
                      <a:r>
                        <a:rPr lang="ru-RU" baseline="0" dirty="0" smtClean="0"/>
                        <a:t> стенка </a:t>
                      </a:r>
                      <a:r>
                        <a:rPr kumimoji="0" lang="ru-RU" sz="1800" b="0" i="0" u="none" strike="noStrike" kern="1200" cap="none" spc="0" normalizeH="0" baseline="0" noProof="0" dirty="0" smtClean="0">
                          <a:ln>
                            <a:noFill/>
                          </a:ln>
                          <a:solidFill>
                            <a:srgbClr val="000000"/>
                          </a:solidFill>
                          <a:effectLst/>
                          <a:uLnTx/>
                          <a:uFillTx/>
                          <a:latin typeface="+mn-lt"/>
                          <a:ea typeface="+mn-ea"/>
                          <a:cs typeface="+mn-cs"/>
                        </a:rPr>
                        <a:t>левого желудочка</a:t>
                      </a:r>
                      <a:endParaRPr lang="ru-RU" dirty="0"/>
                    </a:p>
                  </a:txBody>
                  <a:tcPr/>
                </a:tc>
              </a:tr>
              <a:tr h="370840">
                <a:tc>
                  <a:txBody>
                    <a:bodyPr/>
                    <a:lstStyle/>
                    <a:p>
                      <a:r>
                        <a:rPr lang="en-US" dirty="0" smtClean="0"/>
                        <a:t>I,</a:t>
                      </a:r>
                      <a:r>
                        <a:rPr lang="en-US" baseline="0" dirty="0" smtClean="0"/>
                        <a:t> aVL</a:t>
                      </a:r>
                      <a:endParaRPr lang="ru-RU" dirty="0"/>
                    </a:p>
                  </a:txBody>
                  <a:tcPr/>
                </a:tc>
                <a:tc>
                  <a:txBody>
                    <a:bodyPr/>
                    <a:lstStyle/>
                    <a:p>
                      <a:r>
                        <a:rPr lang="ru-RU" dirty="0" smtClean="0"/>
                        <a:t>Боковая</a:t>
                      </a:r>
                      <a:r>
                        <a:rPr lang="ru-RU" baseline="0" dirty="0" smtClean="0"/>
                        <a:t> стенка </a:t>
                      </a:r>
                      <a:r>
                        <a:rPr lang="ru-RU" dirty="0" smtClean="0"/>
                        <a:t>левого желудочка</a:t>
                      </a:r>
                      <a:endParaRPr lang="ru-RU" dirty="0"/>
                    </a:p>
                  </a:txBody>
                  <a:tcPr/>
                </a:tc>
              </a:tr>
              <a:tr h="370840">
                <a:tc>
                  <a:txBody>
                    <a:bodyPr/>
                    <a:lstStyle/>
                    <a:p>
                      <a:r>
                        <a:rPr lang="en-US" dirty="0" smtClean="0"/>
                        <a:t>V1-V2</a:t>
                      </a:r>
                      <a:endParaRPr lang="ru-RU" dirty="0"/>
                    </a:p>
                  </a:txBody>
                  <a:tcPr/>
                </a:tc>
                <a:tc>
                  <a:txBody>
                    <a:bodyPr/>
                    <a:lstStyle/>
                    <a:p>
                      <a:r>
                        <a:rPr lang="ru-RU" dirty="0" smtClean="0"/>
                        <a:t>Задняя стенка (Реципрокные</a:t>
                      </a:r>
                      <a:r>
                        <a:rPr lang="ru-RU" baseline="0" dirty="0" smtClean="0"/>
                        <a:t> изменения: увеличения</a:t>
                      </a:r>
                      <a:r>
                        <a:rPr lang="en-US" baseline="0" dirty="0" smtClean="0"/>
                        <a:t> </a:t>
                      </a:r>
                      <a:r>
                        <a:rPr lang="ru-RU" baseline="0" dirty="0" smtClean="0"/>
                        <a:t>амплитуды </a:t>
                      </a:r>
                      <a:r>
                        <a:rPr lang="en-US" baseline="0" dirty="0" smtClean="0"/>
                        <a:t>R, </a:t>
                      </a:r>
                      <a:r>
                        <a:rPr lang="ru-RU" baseline="0" dirty="0" smtClean="0"/>
                        <a:t>депрессия </a:t>
                      </a:r>
                      <a:r>
                        <a:rPr lang="en-US" baseline="0" dirty="0" smtClean="0"/>
                        <a:t>S-T </a:t>
                      </a:r>
                      <a:r>
                        <a:rPr lang="ru-RU" baseline="0" dirty="0" smtClean="0"/>
                        <a:t>ниже изолинии</a:t>
                      </a:r>
                      <a:r>
                        <a:rPr lang="ru-RU" dirty="0" smtClean="0"/>
                        <a:t>)</a:t>
                      </a:r>
                      <a:endParaRPr lang="ru-RU" dirty="0"/>
                    </a:p>
                  </a:txBody>
                  <a:tcPr/>
                </a:tc>
              </a:tr>
            </a:tbl>
          </a:graphicData>
        </a:graphic>
      </p:graphicFrame>
    </p:spTree>
    <p:extLst>
      <p:ext uri="{BB962C8B-B14F-4D97-AF65-F5344CB8AC3E}">
        <p14:creationId xmlns:p14="http://schemas.microsoft.com/office/powerpoint/2010/main" val="206132256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Признаки ишемии миокарда</a:t>
            </a:r>
            <a:endParaRPr lang="ru-RU" dirty="0"/>
          </a:p>
        </p:txBody>
      </p:sp>
      <p:sp>
        <p:nvSpPr>
          <p:cNvPr id="3" name="Текст 2"/>
          <p:cNvSpPr>
            <a:spLocks noGrp="1"/>
          </p:cNvSpPr>
          <p:nvPr>
            <p:ph type="body" sz="quarter" idx="10"/>
          </p:nvPr>
        </p:nvSpPr>
        <p:spPr>
          <a:xfrm>
            <a:off x="4716016" y="1032917"/>
            <a:ext cx="4046984" cy="3742563"/>
          </a:xfrm>
        </p:spPr>
        <p:txBody>
          <a:bodyPr/>
          <a:lstStyle/>
          <a:p>
            <a:pPr marL="0" indent="0">
              <a:buNone/>
            </a:pPr>
            <a:r>
              <a:rPr lang="ru-RU" dirty="0">
                <a:solidFill>
                  <a:schemeClr val="accent1"/>
                </a:solidFill>
              </a:rPr>
              <a:t>Ишемия- симметричная инверсия зубца Т («коронарный Т»), двухфазный зубец </a:t>
            </a:r>
            <a:r>
              <a:rPr lang="ru-RU" dirty="0" smtClean="0">
                <a:solidFill>
                  <a:schemeClr val="accent1"/>
                </a:solidFill>
              </a:rPr>
              <a:t>Т</a:t>
            </a:r>
            <a:r>
              <a:rPr lang="en-US" dirty="0" smtClean="0">
                <a:solidFill>
                  <a:schemeClr val="accent1"/>
                </a:solidFill>
              </a:rPr>
              <a:t>,</a:t>
            </a:r>
          </a:p>
          <a:p>
            <a:pPr marL="0" indent="0">
              <a:buNone/>
            </a:pPr>
            <a:r>
              <a:rPr lang="ru-RU" dirty="0">
                <a:solidFill>
                  <a:schemeClr val="accent1"/>
                </a:solidFill>
              </a:rPr>
              <a:t>снижение </a:t>
            </a:r>
            <a:r>
              <a:rPr lang="en-US" dirty="0">
                <a:solidFill>
                  <a:schemeClr val="accent1"/>
                </a:solidFill>
              </a:rPr>
              <a:t>S-T</a:t>
            </a:r>
            <a:r>
              <a:rPr lang="ru-RU" dirty="0">
                <a:solidFill>
                  <a:schemeClr val="accent1"/>
                </a:solidFill>
              </a:rPr>
              <a:t> не более 0,1 </a:t>
            </a:r>
            <a:r>
              <a:rPr lang="en-US" dirty="0">
                <a:solidFill>
                  <a:schemeClr val="accent1"/>
                </a:solidFill>
              </a:rPr>
              <a:t>mV</a:t>
            </a:r>
            <a:endParaRPr lang="ru-RU" dirty="0">
              <a:solidFill>
                <a:schemeClr val="accent1"/>
              </a:solidFill>
            </a:endParaRPr>
          </a:p>
          <a:p>
            <a:pPr marL="0" indent="0">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32917"/>
            <a:ext cx="41148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44193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accent1"/>
                </a:solidFill>
              </a:rPr>
              <a:t>Острое повреждение</a:t>
            </a:r>
            <a:endParaRPr lang="ru-RU" dirty="0"/>
          </a:p>
        </p:txBody>
      </p:sp>
      <p:sp>
        <p:nvSpPr>
          <p:cNvPr id="3" name="Текст 2"/>
          <p:cNvSpPr>
            <a:spLocks noGrp="1"/>
          </p:cNvSpPr>
          <p:nvPr>
            <p:ph type="body" sz="quarter" idx="10"/>
          </p:nvPr>
        </p:nvSpPr>
        <p:spPr>
          <a:xfrm>
            <a:off x="5796136" y="1411552"/>
            <a:ext cx="3240360" cy="4382738"/>
          </a:xfrm>
        </p:spPr>
        <p:txBody>
          <a:bodyPr/>
          <a:lstStyle/>
          <a:p>
            <a:pPr marL="0" indent="0">
              <a:buNone/>
            </a:pPr>
            <a:r>
              <a:rPr lang="ru-RU" dirty="0">
                <a:solidFill>
                  <a:schemeClr val="accent1"/>
                </a:solidFill>
              </a:rPr>
              <a:t>П</a:t>
            </a:r>
            <a:r>
              <a:rPr lang="ru-RU" dirty="0" smtClean="0">
                <a:solidFill>
                  <a:schemeClr val="accent1"/>
                </a:solidFill>
              </a:rPr>
              <a:t>овышение </a:t>
            </a:r>
            <a:r>
              <a:rPr lang="ru-RU" dirty="0">
                <a:solidFill>
                  <a:schemeClr val="accent1"/>
                </a:solidFill>
              </a:rPr>
              <a:t>сегмента </a:t>
            </a:r>
            <a:r>
              <a:rPr lang="en-US" dirty="0">
                <a:solidFill>
                  <a:schemeClr val="accent1"/>
                </a:solidFill>
              </a:rPr>
              <a:t>S-T </a:t>
            </a:r>
            <a:r>
              <a:rPr lang="ru-RU" dirty="0">
                <a:solidFill>
                  <a:schemeClr val="accent1"/>
                </a:solidFill>
              </a:rPr>
              <a:t>над </a:t>
            </a:r>
            <a:r>
              <a:rPr lang="ru-RU" dirty="0" smtClean="0">
                <a:solidFill>
                  <a:schemeClr val="accent1"/>
                </a:solidFill>
              </a:rPr>
              <a:t>изолинией (</a:t>
            </a:r>
            <a:r>
              <a:rPr lang="ru-RU" sz="2400" dirty="0" smtClean="0">
                <a:solidFill>
                  <a:schemeClr val="accent1"/>
                </a:solidFill>
              </a:rPr>
              <a:t>трансмуральный</a:t>
            </a:r>
            <a:r>
              <a:rPr lang="ru-RU" dirty="0" smtClean="0">
                <a:solidFill>
                  <a:schemeClr val="accent1"/>
                </a:solidFill>
              </a:rPr>
              <a:t>)</a:t>
            </a:r>
            <a:r>
              <a:rPr lang="en-US" dirty="0" smtClean="0">
                <a:solidFill>
                  <a:schemeClr val="accent1"/>
                </a:solidFill>
              </a:rPr>
              <a:t> </a:t>
            </a:r>
            <a:r>
              <a:rPr lang="ru-RU" dirty="0" smtClean="0">
                <a:solidFill>
                  <a:schemeClr val="accent1"/>
                </a:solidFill>
              </a:rPr>
              <a:t> </a:t>
            </a:r>
            <a:r>
              <a:rPr lang="en-US" dirty="0" smtClean="0">
                <a:solidFill>
                  <a:schemeClr val="accent1"/>
                </a:solidFill>
              </a:rPr>
              <a:t>  </a:t>
            </a:r>
            <a:r>
              <a:rPr lang="ru-RU" dirty="0" smtClean="0">
                <a:solidFill>
                  <a:schemeClr val="accent1"/>
                </a:solidFill>
              </a:rPr>
              <a:t>   </a:t>
            </a:r>
          </a:p>
          <a:p>
            <a:pPr marL="0" indent="0">
              <a:buNone/>
            </a:pPr>
            <a:endParaRPr lang="ru-RU" dirty="0">
              <a:solidFill>
                <a:schemeClr val="accent1"/>
              </a:solidFill>
            </a:endParaRPr>
          </a:p>
          <a:p>
            <a:pPr marL="0" indent="0">
              <a:buNone/>
            </a:pPr>
            <a:endParaRPr lang="ru-RU" dirty="0">
              <a:solidFill>
                <a:schemeClr val="accent1"/>
              </a:solidFill>
            </a:endParaRPr>
          </a:p>
          <a:p>
            <a:pPr marL="0" indent="0">
              <a:buNone/>
            </a:pPr>
            <a:r>
              <a:rPr lang="ru-RU" dirty="0" smtClean="0">
                <a:solidFill>
                  <a:schemeClr val="accent1"/>
                </a:solidFill>
              </a:rPr>
              <a:t>Депрессия</a:t>
            </a:r>
          </a:p>
          <a:p>
            <a:pPr marL="0" indent="0">
              <a:buNone/>
            </a:pPr>
            <a:r>
              <a:rPr lang="en-US" dirty="0" smtClean="0">
                <a:solidFill>
                  <a:schemeClr val="accent1"/>
                </a:solidFill>
              </a:rPr>
              <a:t>S-T</a:t>
            </a:r>
            <a:r>
              <a:rPr lang="ru-RU" dirty="0" smtClean="0">
                <a:solidFill>
                  <a:schemeClr val="accent1"/>
                </a:solidFill>
              </a:rPr>
              <a:t> </a:t>
            </a:r>
            <a:r>
              <a:rPr lang="ru-RU" dirty="0">
                <a:solidFill>
                  <a:schemeClr val="accent1"/>
                </a:solidFill>
              </a:rPr>
              <a:t>более 0,</a:t>
            </a:r>
            <a:r>
              <a:rPr lang="en-US" dirty="0">
                <a:solidFill>
                  <a:schemeClr val="accent1"/>
                </a:solidFill>
              </a:rPr>
              <a:t>2</a:t>
            </a:r>
            <a:r>
              <a:rPr lang="ru-RU" dirty="0">
                <a:solidFill>
                  <a:schemeClr val="accent1"/>
                </a:solidFill>
              </a:rPr>
              <a:t> </a:t>
            </a:r>
            <a:r>
              <a:rPr lang="en-US" dirty="0" smtClean="0">
                <a:solidFill>
                  <a:schemeClr val="accent1"/>
                </a:solidFill>
              </a:rPr>
              <a:t>mV</a:t>
            </a:r>
            <a:r>
              <a:rPr lang="ru-RU" dirty="0" smtClean="0">
                <a:solidFill>
                  <a:schemeClr val="accent1"/>
                </a:solidFill>
              </a:rPr>
              <a:t>  (</a:t>
            </a:r>
            <a:r>
              <a:rPr lang="ru-RU" sz="2400" dirty="0" smtClean="0">
                <a:solidFill>
                  <a:schemeClr val="accent1"/>
                </a:solidFill>
              </a:rPr>
              <a:t>Субэндокардиальный</a:t>
            </a:r>
            <a:r>
              <a:rPr lang="ru-RU" dirty="0" smtClean="0">
                <a:solidFill>
                  <a:schemeClr val="accent1"/>
                </a:solidFill>
              </a:rPr>
              <a:t>)</a:t>
            </a:r>
            <a:endParaRPr lang="ru-RU" dirty="0">
              <a:solidFill>
                <a:schemeClr val="accent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91" y="4293096"/>
            <a:ext cx="53823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09" y="811958"/>
            <a:ext cx="5400601"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66419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Инфаркт/некроз миокарда</a:t>
            </a:r>
            <a:endParaRPr lang="ru-RU" dirty="0"/>
          </a:p>
        </p:txBody>
      </p:sp>
      <p:sp>
        <p:nvSpPr>
          <p:cNvPr id="3" name="Текст 2"/>
          <p:cNvSpPr>
            <a:spLocks noGrp="1"/>
          </p:cNvSpPr>
          <p:nvPr>
            <p:ph type="body" sz="quarter" idx="10"/>
          </p:nvPr>
        </p:nvSpPr>
        <p:spPr>
          <a:xfrm>
            <a:off x="6012160" y="1411552"/>
            <a:ext cx="2808312" cy="3102388"/>
          </a:xfrm>
        </p:spPr>
        <p:txBody>
          <a:bodyPr/>
          <a:lstStyle/>
          <a:p>
            <a:pPr marL="0" indent="0">
              <a:buNone/>
            </a:pPr>
            <a:r>
              <a:rPr lang="ru-RU" dirty="0" smtClean="0">
                <a:solidFill>
                  <a:schemeClr val="accent1"/>
                </a:solidFill>
              </a:rPr>
              <a:t>Патологический зубец </a:t>
            </a:r>
            <a:r>
              <a:rPr lang="en-US" dirty="0" smtClean="0">
                <a:solidFill>
                  <a:schemeClr val="accent1"/>
                </a:solidFill>
              </a:rPr>
              <a:t>Q</a:t>
            </a:r>
            <a:r>
              <a:rPr lang="ru-RU" dirty="0" smtClean="0">
                <a:solidFill>
                  <a:schemeClr val="accent1"/>
                </a:solidFill>
              </a:rPr>
              <a:t>, на фоне продолжающегося </a:t>
            </a:r>
            <a:r>
              <a:rPr lang="ru-RU" smtClean="0">
                <a:solidFill>
                  <a:schemeClr val="accent1"/>
                </a:solidFill>
              </a:rPr>
              <a:t>повреждения миокарда.</a:t>
            </a:r>
            <a:endParaRPr lang="ru-RU" dirty="0">
              <a:solidFill>
                <a:schemeClr val="accent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09663"/>
            <a:ext cx="5544616" cy="354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4725144"/>
            <a:ext cx="8568952" cy="1200329"/>
          </a:xfrm>
          <a:prstGeom prst="rect">
            <a:avLst/>
          </a:prstGeom>
        </p:spPr>
        <p:txBody>
          <a:bodyPr wrap="square">
            <a:spAutoFit/>
          </a:bodyPr>
          <a:lstStyle/>
          <a:p>
            <a:pPr lvl="0"/>
            <a:r>
              <a:rPr lang="ru-RU" sz="1200" dirty="0">
                <a:solidFill>
                  <a:prstClr val="black"/>
                </a:solidFill>
              </a:rPr>
              <a:t>В основу презентации положены материалы семинара по ЭКГ для работников первичной медицинской помощи, проводимого доктором Мелиссой Стайлс совместно с профессором медицины клиники Висконсинского университета доктором Дином Келлером. Также использованы материалы </a:t>
            </a:r>
            <a:r>
              <a:rPr lang="ru-RU" sz="1200" dirty="0" smtClean="0">
                <a:solidFill>
                  <a:prstClr val="black"/>
                </a:solidFill>
              </a:rPr>
              <a:t>книг: Ю.И</a:t>
            </a:r>
            <a:r>
              <a:rPr lang="ru-RU" sz="1200" dirty="0">
                <a:solidFill>
                  <a:prstClr val="black"/>
                </a:solidFill>
              </a:rPr>
              <a:t>. Зудбинов «Азбука ЭКГ», В.В. Мурашко, А.В. Струтынский «Электрокардиография», », В.Н. Орлов «Руководство по ЭКГ», интерактивной лекции проф. И.З. Баткина «Введение в клиническую электрокардиографию. Статьи журнала «Лечащий врач» «Диагностика и лечение идиопатической легочной гипертензии» авторы Ю. М. Белозеров д.м.н., профессор, Л. И. Агапитов, к.м.н.</a:t>
            </a:r>
            <a:endParaRPr lang="en-US" sz="1200" dirty="0">
              <a:solidFill>
                <a:prstClr val="black"/>
              </a:solidFill>
            </a:endParaRPr>
          </a:p>
        </p:txBody>
      </p:sp>
    </p:spTree>
    <p:extLst>
      <p:ext uri="{BB962C8B-B14F-4D97-AF65-F5344CB8AC3E}">
        <p14:creationId xmlns:p14="http://schemas.microsoft.com/office/powerpoint/2010/main" val="218345381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Может измерим  АД ?</a:t>
            </a:r>
            <a:endParaRPr lang="ru-RU" dirty="0"/>
          </a:p>
        </p:txBody>
      </p:sp>
      <p:pic>
        <p:nvPicPr>
          <p:cNvPr id="3" name="Рисунок 2"/>
          <p:cNvPicPr/>
          <p:nvPr/>
        </p:nvPicPr>
        <p:blipFill>
          <a:blip r:embed="rId2"/>
          <a:stretch>
            <a:fillRect/>
          </a:stretch>
        </p:blipFill>
        <p:spPr>
          <a:xfrm>
            <a:off x="1495742" y="1119822"/>
            <a:ext cx="6152515" cy="4618355"/>
          </a:xfrm>
          <a:prstGeom prst="rect">
            <a:avLst/>
          </a:prstGeom>
        </p:spPr>
      </p:pic>
    </p:spTree>
    <p:extLst>
      <p:ext uri="{BB962C8B-B14F-4D97-AF65-F5344CB8AC3E}">
        <p14:creationId xmlns:p14="http://schemas.microsoft.com/office/powerpoint/2010/main" val="387083834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229200"/>
            <a:ext cx="8382000" cy="1329595"/>
          </a:xfrm>
        </p:spPr>
        <p:txBody>
          <a:bodyPr/>
          <a:lstStyle/>
          <a:p>
            <a:pPr algn="ctr"/>
            <a:r>
              <a:rPr lang="ru-RU" dirty="0" smtClean="0"/>
              <a:t>Благодарю за внимание,  берегите себя.</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76672"/>
            <a:ext cx="698477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8127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60649"/>
            <a:ext cx="7512835" cy="792088"/>
          </a:xfrm>
        </p:spPr>
        <p:txBody>
          <a:bodyPr>
            <a:normAutofit/>
          </a:bodyPr>
          <a:lstStyle/>
          <a:p>
            <a:pPr algn="ctr" defTabSz="914400">
              <a:spcBef>
                <a:spcPts val="0"/>
              </a:spcBef>
            </a:pPr>
            <a:r>
              <a:rPr lang="ru-RU" dirty="0">
                <a:effectLst>
                  <a:outerShdw blurRad="50800" dist="38100" dir="2700000" algn="tl">
                    <a:prstClr val="black">
                      <a:alpha val="40000"/>
                    </a:prstClr>
                  </a:outerShdw>
                </a:effectLst>
                <a:cs typeface="Arial"/>
              </a:rPr>
              <a:t>Ритм сердца</a:t>
            </a:r>
            <a:endParaRPr lang="ru-RU"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sp>
        <p:nvSpPr>
          <p:cNvPr id="5" name="Подзаголовок 4"/>
          <p:cNvSpPr>
            <a:spLocks noGrp="1"/>
          </p:cNvSpPr>
          <p:nvPr>
            <p:ph type="subTitle" idx="1"/>
          </p:nvPr>
        </p:nvSpPr>
        <p:spPr>
          <a:xfrm>
            <a:off x="467544" y="5373216"/>
            <a:ext cx="8280920" cy="1224136"/>
          </a:xfrm>
        </p:spPr>
        <p:txBody>
          <a:bodyPr/>
          <a:lstStyle/>
          <a:p>
            <a:r>
              <a:rPr lang="ru-RU" sz="2000" dirty="0" smtClean="0">
                <a:solidFill>
                  <a:schemeClr val="accent1"/>
                </a:solidFill>
              </a:rPr>
              <a:t>На слайде представлены три разные кривые. Для определения сердечного ритма вы должны найти </a:t>
            </a:r>
            <a:r>
              <a:rPr lang="en-US" sz="2000" dirty="0" smtClean="0">
                <a:solidFill>
                  <a:schemeClr val="accent1"/>
                </a:solidFill>
              </a:rPr>
              <a:t>R</a:t>
            </a:r>
            <a:r>
              <a:rPr lang="ru-RU" sz="2000" dirty="0" smtClean="0">
                <a:solidFill>
                  <a:schemeClr val="accent1"/>
                </a:solidFill>
              </a:rPr>
              <a:t> зубец на вертикальной красной линии и далее расчитать количество квадратов до следующего </a:t>
            </a:r>
            <a:r>
              <a:rPr lang="en-US" sz="2000" dirty="0" smtClean="0">
                <a:solidFill>
                  <a:schemeClr val="accent1"/>
                </a:solidFill>
              </a:rPr>
              <a:t>R</a:t>
            </a:r>
            <a:r>
              <a:rPr lang="ru-RU" sz="2000" dirty="0" smtClean="0">
                <a:solidFill>
                  <a:schemeClr val="accent1"/>
                </a:solidFill>
              </a:rPr>
              <a:t> зубца. Смотрим на первый пример и считаем 300-150- 100-75 и 60.</a:t>
            </a:r>
            <a:endParaRPr lang="ru-RU" sz="2000" dirty="0">
              <a:solidFill>
                <a:schemeClr val="accent1"/>
              </a:solidFill>
            </a:endParaRPr>
          </a:p>
        </p:txBody>
      </p:sp>
      <p:sp>
        <p:nvSpPr>
          <p:cNvPr id="3" name="Текст 2"/>
          <p:cNvSpPr>
            <a:spLocks noGrp="1"/>
          </p:cNvSpPr>
          <p:nvPr>
            <p:ph type="body" sz="quarter" idx="10"/>
          </p:nvPr>
        </p:nvSpPr>
        <p:spPr/>
        <p:txBody>
          <a:bodyPr>
            <a:normAutofit/>
          </a:bodyPr>
          <a:lstStyle/>
          <a:p>
            <a:pPr marL="0" indent="0" algn="ctr" defTabSz="914400">
              <a:lnSpc>
                <a:spcPct val="90000"/>
              </a:lnSpc>
              <a:spcBef>
                <a:spcPts val="0"/>
              </a:spcBef>
              <a:buClr>
                <a:srgbClr val="FFFFFF"/>
              </a:buClr>
              <a:buNone/>
            </a:pPr>
            <a:endParaRPr lang="ru-RU" dirty="0" smtClean="0">
              <a:solidFill>
                <a:schemeClr val="accent1"/>
              </a:solidFill>
              <a:latin typeface="Calibri"/>
            </a:endParaRPr>
          </a:p>
          <a:p>
            <a:pPr marL="0" indent="0" algn="ctr" defTabSz="914400">
              <a:lnSpc>
                <a:spcPct val="90000"/>
              </a:lnSpc>
              <a:spcBef>
                <a:spcPts val="0"/>
              </a:spcBef>
              <a:buClr>
                <a:srgbClr val="FFFFFF"/>
              </a:buClr>
              <a:buNone/>
            </a:pPr>
            <a:endParaRPr lang="ru-RU" sz="3200" b="0" i="0" dirty="0" smtClean="0">
              <a:solidFill>
                <a:schemeClr val="accent1"/>
              </a:solidFill>
              <a:latin typeface="Calibri"/>
            </a:endParaRPr>
          </a:p>
        </p:txBody>
      </p:sp>
      <p:pic>
        <p:nvPicPr>
          <p:cNvPr id="4" name="Picture 2" descr="C:\Users\Булан\Desktop\ECG Course 1 00_02_38-00_02_3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143000"/>
            <a:ext cx="6552728" cy="40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05330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60649"/>
            <a:ext cx="7512835" cy="792088"/>
          </a:xfrm>
        </p:spPr>
        <p:txBody>
          <a:bodyPr>
            <a:normAutofit/>
          </a:bodyPr>
          <a:lstStyle/>
          <a:p>
            <a:pPr algn="ctr" defTabSz="914400">
              <a:spcBef>
                <a:spcPts val="0"/>
              </a:spcBef>
            </a:pPr>
            <a:r>
              <a:rPr lang="ru-RU" dirty="0">
                <a:effectLst>
                  <a:outerShdw blurRad="50800" dist="38100" dir="2700000" algn="tl">
                    <a:prstClr val="black">
                      <a:alpha val="40000"/>
                    </a:prstClr>
                  </a:outerShdw>
                </a:effectLst>
                <a:cs typeface="Arial"/>
              </a:rPr>
              <a:t>Ритм сердца</a:t>
            </a:r>
            <a:endParaRPr lang="ru-RU"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sp>
        <p:nvSpPr>
          <p:cNvPr id="5" name="Подзаголовок 4"/>
          <p:cNvSpPr>
            <a:spLocks noGrp="1"/>
          </p:cNvSpPr>
          <p:nvPr>
            <p:ph type="subTitle" idx="1"/>
          </p:nvPr>
        </p:nvSpPr>
        <p:spPr>
          <a:xfrm>
            <a:off x="467544" y="5229200"/>
            <a:ext cx="8280920" cy="1368152"/>
          </a:xfrm>
        </p:spPr>
        <p:txBody>
          <a:bodyPr/>
          <a:lstStyle/>
          <a:p>
            <a:r>
              <a:rPr lang="ru-RU" sz="2000" dirty="0" smtClean="0">
                <a:solidFill>
                  <a:schemeClr val="accent1"/>
                </a:solidFill>
              </a:rPr>
              <a:t>Сердечный ритм на первом примере равняется 60, на втором примере имеется тахикардия с частотой 150, на последнем графике ритм </a:t>
            </a:r>
            <a:r>
              <a:rPr lang="ru-RU" sz="2000" dirty="0">
                <a:solidFill>
                  <a:schemeClr val="accent1"/>
                </a:solidFill>
              </a:rPr>
              <a:t>равняется 100. Общий метод действует при скорости записи ЭКГ  25 мм/сек</a:t>
            </a:r>
            <a:r>
              <a:rPr lang="ru-RU" sz="2000" dirty="0" smtClean="0">
                <a:solidFill>
                  <a:schemeClr val="accent1"/>
                </a:solidFill>
              </a:rPr>
              <a:t>. Можно прверить другим методом 300 разделить на количество больших квадратов. Этот метод наиболее удобен при брадикардии.</a:t>
            </a:r>
            <a:endParaRPr lang="ru-RU" sz="2000" dirty="0">
              <a:solidFill>
                <a:schemeClr val="accent1"/>
              </a:solidFill>
            </a:endParaRPr>
          </a:p>
          <a:p>
            <a:endParaRPr lang="ru-RU" sz="2000" dirty="0">
              <a:solidFill>
                <a:schemeClr val="accent1"/>
              </a:solidFill>
            </a:endParaRPr>
          </a:p>
        </p:txBody>
      </p:sp>
      <p:sp>
        <p:nvSpPr>
          <p:cNvPr id="3" name="Текст 2"/>
          <p:cNvSpPr>
            <a:spLocks noGrp="1"/>
          </p:cNvSpPr>
          <p:nvPr>
            <p:ph type="body" sz="quarter" idx="10"/>
          </p:nvPr>
        </p:nvSpPr>
        <p:spPr/>
        <p:txBody>
          <a:bodyPr>
            <a:normAutofit/>
          </a:bodyPr>
          <a:lstStyle/>
          <a:p>
            <a:pPr marL="0" indent="0" algn="ctr" defTabSz="914400">
              <a:lnSpc>
                <a:spcPct val="90000"/>
              </a:lnSpc>
              <a:spcBef>
                <a:spcPts val="0"/>
              </a:spcBef>
              <a:buClr>
                <a:srgbClr val="FFFFFF"/>
              </a:buClr>
              <a:buNone/>
            </a:pPr>
            <a:endParaRPr lang="ru-RU" dirty="0" smtClean="0">
              <a:solidFill>
                <a:schemeClr val="accent1"/>
              </a:solidFill>
              <a:latin typeface="Calibri"/>
            </a:endParaRPr>
          </a:p>
          <a:p>
            <a:pPr marL="0" indent="0" algn="ctr" defTabSz="914400">
              <a:lnSpc>
                <a:spcPct val="90000"/>
              </a:lnSpc>
              <a:spcBef>
                <a:spcPts val="0"/>
              </a:spcBef>
              <a:buClr>
                <a:srgbClr val="FFFFFF"/>
              </a:buClr>
              <a:buNone/>
            </a:pPr>
            <a:endParaRPr lang="ru-RU" sz="3200" b="0" i="0" dirty="0" smtClean="0">
              <a:solidFill>
                <a:schemeClr val="accent1"/>
              </a:solidFill>
              <a:latin typeface="Calibri"/>
            </a:endParaRPr>
          </a:p>
        </p:txBody>
      </p:sp>
      <p:pic>
        <p:nvPicPr>
          <p:cNvPr id="4" name="Picture 2" descr="C:\Users\Булан\Desktop\ECG Course 1 00_02_38-00_02_3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143000"/>
            <a:ext cx="6552728" cy="387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6063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60649"/>
            <a:ext cx="7512835" cy="792088"/>
          </a:xfrm>
        </p:spPr>
        <p:txBody>
          <a:bodyPr>
            <a:normAutofit/>
          </a:bodyPr>
          <a:lstStyle/>
          <a:p>
            <a:pPr algn="ctr" defTabSz="914400">
              <a:spcBef>
                <a:spcPts val="0"/>
              </a:spcBef>
            </a:pPr>
            <a:r>
              <a:rPr lang="ru-RU" dirty="0">
                <a:effectLst>
                  <a:outerShdw blurRad="50800" dist="38100" dir="2700000" algn="tl">
                    <a:prstClr val="black">
                      <a:alpha val="40000"/>
                    </a:prstClr>
                  </a:outerShdw>
                </a:effectLst>
                <a:cs typeface="Arial"/>
              </a:rPr>
              <a:t>Ритм сердца</a:t>
            </a:r>
            <a:endParaRPr lang="ru-RU"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sp>
        <p:nvSpPr>
          <p:cNvPr id="5" name="Подзаголовок 4"/>
          <p:cNvSpPr>
            <a:spLocks noGrp="1"/>
          </p:cNvSpPr>
          <p:nvPr>
            <p:ph type="subTitle" idx="1"/>
          </p:nvPr>
        </p:nvSpPr>
        <p:spPr>
          <a:xfrm>
            <a:off x="467544" y="4293096"/>
            <a:ext cx="8280920" cy="2304256"/>
          </a:xfrm>
        </p:spPr>
        <p:txBody>
          <a:bodyPr/>
          <a:lstStyle/>
          <a:p>
            <a:r>
              <a:rPr lang="ru-RU" sz="2000" dirty="0" smtClean="0">
                <a:solidFill>
                  <a:schemeClr val="accent1"/>
                </a:solidFill>
              </a:rPr>
              <a:t>Математический метод чаще применяют при брадикардии, так как общий метод сложен в данном случае. Найдем зубец </a:t>
            </a:r>
            <a:r>
              <a:rPr lang="en-US" sz="2000" dirty="0" smtClean="0">
                <a:solidFill>
                  <a:schemeClr val="accent1"/>
                </a:solidFill>
              </a:rPr>
              <a:t>R </a:t>
            </a:r>
            <a:r>
              <a:rPr lang="ru-RU" sz="2000" dirty="0" smtClean="0">
                <a:solidFill>
                  <a:schemeClr val="accent1"/>
                </a:solidFill>
              </a:rPr>
              <a:t>на красной линии, посчитаем количество больших квадратов до следующего зубца </a:t>
            </a:r>
            <a:r>
              <a:rPr lang="en-US" sz="2000" dirty="0" smtClean="0">
                <a:solidFill>
                  <a:schemeClr val="accent1"/>
                </a:solidFill>
              </a:rPr>
              <a:t>R</a:t>
            </a:r>
            <a:r>
              <a:rPr lang="ru-RU" sz="2000" dirty="0" smtClean="0">
                <a:solidFill>
                  <a:schemeClr val="accent1"/>
                </a:solidFill>
              </a:rPr>
              <a:t> , здесь у нас получается 7,5 квадрата. При скорости ЭКГ 25 мм/сек 300 делим на 7,5 получаем частоту ЧСС 40 в минуту. При скорости ЭКГ 50 мм/сек  600 делим на 7,5 квадрата. Готовые цифры общего метода вычислины таким вот образом. (</a:t>
            </a:r>
            <a:r>
              <a:rPr lang="ru-RU" sz="2000" dirty="0" smtClean="0">
                <a:solidFill>
                  <a:schemeClr val="accent6">
                    <a:lumMod val="20000"/>
                    <a:lumOff val="80000"/>
                  </a:schemeClr>
                </a:solidFill>
              </a:rPr>
              <a:t>300 или 600 делим на количество больших квадратов</a:t>
            </a:r>
            <a:r>
              <a:rPr lang="ru-RU" sz="2000" dirty="0" smtClean="0">
                <a:solidFill>
                  <a:schemeClr val="accent1"/>
                </a:solidFill>
              </a:rPr>
              <a:t>)</a:t>
            </a:r>
            <a:endParaRPr lang="ru-RU" sz="2000" dirty="0">
              <a:solidFill>
                <a:schemeClr val="accent1"/>
              </a:solidFill>
            </a:endParaRPr>
          </a:p>
          <a:p>
            <a:endParaRPr lang="ru-RU" sz="2000" dirty="0">
              <a:solidFill>
                <a:schemeClr val="accent1"/>
              </a:solidFill>
            </a:endParaRPr>
          </a:p>
        </p:txBody>
      </p:sp>
      <p:sp>
        <p:nvSpPr>
          <p:cNvPr id="3" name="Текст 2"/>
          <p:cNvSpPr>
            <a:spLocks noGrp="1"/>
          </p:cNvSpPr>
          <p:nvPr>
            <p:ph type="body" sz="quarter" idx="10"/>
          </p:nvPr>
        </p:nvSpPr>
        <p:spPr/>
        <p:txBody>
          <a:bodyPr>
            <a:normAutofit/>
          </a:bodyPr>
          <a:lstStyle/>
          <a:p>
            <a:pPr marL="0" indent="0" algn="ctr" defTabSz="914400">
              <a:lnSpc>
                <a:spcPct val="90000"/>
              </a:lnSpc>
              <a:spcBef>
                <a:spcPts val="0"/>
              </a:spcBef>
              <a:buClr>
                <a:srgbClr val="FFFFFF"/>
              </a:buClr>
              <a:buNone/>
            </a:pPr>
            <a:endParaRPr lang="ru-RU" dirty="0" smtClean="0">
              <a:solidFill>
                <a:schemeClr val="accent1"/>
              </a:solidFill>
              <a:latin typeface="Calibri"/>
            </a:endParaRPr>
          </a:p>
          <a:p>
            <a:pPr marL="0" indent="0" algn="ctr" defTabSz="914400">
              <a:lnSpc>
                <a:spcPct val="90000"/>
              </a:lnSpc>
              <a:spcBef>
                <a:spcPts val="0"/>
              </a:spcBef>
              <a:buClr>
                <a:srgbClr val="FFFFFF"/>
              </a:buClr>
              <a:buNone/>
            </a:pPr>
            <a:endParaRPr lang="ru-RU" sz="3200" b="0" i="0" dirty="0" smtClean="0">
              <a:solidFill>
                <a:schemeClr val="accent1"/>
              </a:solidFill>
              <a:latin typeface="Calibri"/>
            </a:endParaRPr>
          </a:p>
        </p:txBody>
      </p:sp>
      <p:pic>
        <p:nvPicPr>
          <p:cNvPr id="2050" name="Picture 2" descr="C:\Users\Булан\Desktop\ECG Course 1 00_04_23-00_04_2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980728"/>
            <a:ext cx="446449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5058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260649"/>
            <a:ext cx="7043208" cy="1152128"/>
          </a:xfrm>
        </p:spPr>
        <p:txBody>
          <a:bodyPr/>
          <a:lstStyle/>
          <a:p>
            <a:pPr algn="ctr" defTabSz="914400">
              <a:lnSpc>
                <a:spcPct val="90000"/>
              </a:lnSpc>
              <a:spcBef>
                <a:spcPts val="0"/>
              </a:spcBef>
              <a:buNone/>
            </a:pPr>
            <a:r>
              <a:rPr lang="en-US" sz="3600" dirty="0" smtClean="0">
                <a:effectLst>
                  <a:outerShdw blurRad="50800" dist="38100" dir="2700000" algn="tl">
                    <a:prstClr val="black">
                      <a:alpha val="40000"/>
                    </a:prstClr>
                  </a:outerShdw>
                </a:effectLst>
                <a:latin typeface="Calibri"/>
                <a:cs typeface="Arial"/>
              </a:rPr>
              <a:t>NOTA BENE  !!!</a:t>
            </a:r>
            <a:endParaRPr lang="ru-RU" sz="3600" b="0" i="0" spc="-150" dirty="0">
              <a:effectLst>
                <a:outerShdw blurRad="50800" dist="38100" dir="2700000" algn="tl">
                  <a:prstClr val="black">
                    <a:alpha val="40000"/>
                  </a:prstClr>
                </a:outerShdw>
              </a:effectLst>
              <a:latin typeface="Calibri"/>
              <a:ea typeface="+mn-ea"/>
              <a:cs typeface="Arial"/>
            </a:endParaRPr>
          </a:p>
        </p:txBody>
      </p:sp>
      <p:sp>
        <p:nvSpPr>
          <p:cNvPr id="4" name="Текст 3"/>
          <p:cNvSpPr>
            <a:spLocks noGrp="1"/>
          </p:cNvSpPr>
          <p:nvPr>
            <p:ph type="body" sz="quarter" idx="10"/>
          </p:nvPr>
        </p:nvSpPr>
        <p:spPr>
          <a:xfrm>
            <a:off x="722049" y="1196752"/>
            <a:ext cx="7690114" cy="4824536"/>
          </a:xfrm>
        </p:spPr>
        <p:txBody>
          <a:bodyPr/>
          <a:lstStyle/>
          <a:p>
            <a:pPr marL="0" indent="0" algn="l" defTabSz="914400">
              <a:lnSpc>
                <a:spcPct val="90000"/>
              </a:lnSpc>
              <a:spcBef>
                <a:spcPts val="0"/>
              </a:spcBef>
              <a:buNone/>
            </a:pPr>
            <a:r>
              <a:rPr lang="ru-RU" sz="3600" b="0" i="0" spc="0" dirty="0" smtClean="0">
                <a:gradFill>
                  <a:gsLst>
                    <a:gs pos="0">
                      <a:srgbClr val="FFEBD4">
                        <a:lumMod val="20000"/>
                        <a:lumOff val="80000"/>
                      </a:srgbClr>
                    </a:gs>
                    <a:gs pos="62000">
                      <a:srgbClr val="D5B953"/>
                    </a:gs>
                    <a:gs pos="28000">
                      <a:srgbClr val="F8F57B"/>
                    </a:gs>
                    <a:gs pos="88000">
                      <a:srgbClr val="D1943B"/>
                    </a:gs>
                  </a:gsLst>
                  <a:lin ang="5400000" scaled="0"/>
                </a:gradFill>
                <a:effectLst/>
                <a:latin typeface="Calibri"/>
              </a:rPr>
              <a:t>При записи ЭКГ со скоростью 50 мм/сек, лучший метод  600 разделить на количество больших квадратов. В </a:t>
            </a:r>
          </a:p>
          <a:p>
            <a:pPr marL="0" indent="0" algn="l" defTabSz="914400">
              <a:lnSpc>
                <a:spcPct val="90000"/>
              </a:lnSpc>
              <a:spcBef>
                <a:spcPts val="0"/>
              </a:spcBef>
              <a:buNone/>
            </a:pPr>
            <a:endParaRPr lang="ru-RU" sz="3600" b="0" i="0" spc="0" dirty="0">
              <a:gradFill>
                <a:gsLst>
                  <a:gs pos="0">
                    <a:srgbClr val="FFEBD4">
                      <a:lumMod val="20000"/>
                      <a:lumOff val="80000"/>
                    </a:srgbClr>
                  </a:gs>
                  <a:gs pos="62000">
                    <a:srgbClr val="D5B953"/>
                  </a:gs>
                  <a:gs pos="28000">
                    <a:srgbClr val="F8F57B"/>
                  </a:gs>
                  <a:gs pos="88000">
                    <a:srgbClr val="D1943B"/>
                  </a:gs>
                </a:gsLst>
                <a:lin ang="5400000" scaled="0"/>
              </a:gradFill>
              <a:effectLst/>
              <a:latin typeface="Calibri"/>
            </a:endParaRPr>
          </a:p>
          <a:p>
            <a:pPr marL="0" indent="0" algn="l" defTabSz="914400">
              <a:lnSpc>
                <a:spcPct val="90000"/>
              </a:lnSpc>
              <a:spcBef>
                <a:spcPts val="0"/>
              </a:spcBef>
              <a:buNone/>
            </a:pPr>
            <a:endParaRPr lang="ru-RU" sz="3600" b="0" i="0" spc="0" dirty="0" smtClean="0">
              <a:gradFill>
                <a:gsLst>
                  <a:gs pos="0">
                    <a:srgbClr val="FFEBD4">
                      <a:lumMod val="20000"/>
                      <a:lumOff val="80000"/>
                    </a:srgbClr>
                  </a:gs>
                  <a:gs pos="62000">
                    <a:srgbClr val="D5B953"/>
                  </a:gs>
                  <a:gs pos="28000">
                    <a:srgbClr val="F8F57B"/>
                  </a:gs>
                  <a:gs pos="88000">
                    <a:srgbClr val="D1943B"/>
                  </a:gs>
                </a:gsLst>
                <a:lin ang="5400000" scaled="0"/>
              </a:gradFill>
              <a:effectLst/>
              <a:latin typeface="Calibri"/>
            </a:endParaRPr>
          </a:p>
          <a:p>
            <a:pPr marL="0" indent="0" algn="l" defTabSz="914400">
              <a:lnSpc>
                <a:spcPct val="90000"/>
              </a:lnSpc>
              <a:spcBef>
                <a:spcPts val="0"/>
              </a:spcBef>
              <a:buNone/>
            </a:pPr>
            <a:endParaRPr lang="ru-RU" sz="3600" b="0" i="0" spc="0" dirty="0">
              <a:gradFill>
                <a:gsLst>
                  <a:gs pos="0">
                    <a:srgbClr val="FFEBD4">
                      <a:lumMod val="20000"/>
                      <a:lumOff val="80000"/>
                    </a:srgbClr>
                  </a:gs>
                  <a:gs pos="62000">
                    <a:srgbClr val="D5B953"/>
                  </a:gs>
                  <a:gs pos="28000">
                    <a:srgbClr val="F8F57B"/>
                  </a:gs>
                  <a:gs pos="88000">
                    <a:srgbClr val="D1943B"/>
                  </a:gs>
                </a:gsLst>
                <a:lin ang="5400000" scaled="0"/>
              </a:gradFill>
              <a:effectLst/>
              <a:latin typeface="Calibri"/>
            </a:endParaRPr>
          </a:p>
          <a:p>
            <a:pPr marL="0" indent="0" algn="l" defTabSz="914400">
              <a:lnSpc>
                <a:spcPct val="90000"/>
              </a:lnSpc>
              <a:spcBef>
                <a:spcPts val="0"/>
              </a:spcBef>
              <a:buNone/>
            </a:pPr>
            <a:endParaRPr lang="ru-RU" sz="3600" b="0" i="0" spc="0" dirty="0" smtClean="0">
              <a:gradFill>
                <a:gsLst>
                  <a:gs pos="0">
                    <a:srgbClr val="FFEBD4">
                      <a:lumMod val="20000"/>
                      <a:lumOff val="80000"/>
                    </a:srgbClr>
                  </a:gs>
                  <a:gs pos="62000">
                    <a:srgbClr val="D5B953"/>
                  </a:gs>
                  <a:gs pos="28000">
                    <a:srgbClr val="F8F57B"/>
                  </a:gs>
                  <a:gs pos="88000">
                    <a:srgbClr val="D1943B"/>
                  </a:gs>
                </a:gsLst>
                <a:lin ang="5400000" scaled="0"/>
              </a:gradFill>
              <a:effectLst/>
              <a:latin typeface="Calibri"/>
            </a:endParaRPr>
          </a:p>
          <a:p>
            <a:pPr marL="0" indent="0" algn="l" defTabSz="914400">
              <a:lnSpc>
                <a:spcPct val="90000"/>
              </a:lnSpc>
              <a:spcBef>
                <a:spcPts val="0"/>
              </a:spcBef>
              <a:buNone/>
            </a:pPr>
            <a:endParaRPr lang="ru-RU" sz="3600" b="0" i="0" spc="0" dirty="0" smtClean="0">
              <a:gradFill>
                <a:gsLst>
                  <a:gs pos="0">
                    <a:srgbClr val="FFEBD4">
                      <a:lumMod val="20000"/>
                      <a:lumOff val="80000"/>
                    </a:srgbClr>
                  </a:gs>
                  <a:gs pos="62000">
                    <a:srgbClr val="D5B953"/>
                  </a:gs>
                  <a:gs pos="28000">
                    <a:srgbClr val="F8F57B"/>
                  </a:gs>
                  <a:gs pos="88000">
                    <a:srgbClr val="D1943B"/>
                  </a:gs>
                </a:gsLst>
                <a:lin ang="5400000" scaled="0"/>
              </a:gradFill>
              <a:effectLst/>
              <a:latin typeface="Calibri"/>
            </a:endParaRPr>
          </a:p>
          <a:p>
            <a:pPr marL="0" indent="0" algn="ctr" defTabSz="914400">
              <a:lnSpc>
                <a:spcPct val="90000"/>
              </a:lnSpc>
              <a:spcBef>
                <a:spcPts val="0"/>
              </a:spcBef>
              <a:buNone/>
            </a:pPr>
            <a:r>
              <a:rPr lang="ru-RU" sz="3600" b="0" i="0" spc="0" dirty="0" smtClean="0">
                <a:gradFill>
                  <a:gsLst>
                    <a:gs pos="0">
                      <a:srgbClr val="FFEBD4">
                        <a:lumMod val="20000"/>
                        <a:lumOff val="80000"/>
                      </a:srgbClr>
                    </a:gs>
                    <a:gs pos="62000">
                      <a:srgbClr val="D5B953"/>
                    </a:gs>
                    <a:gs pos="28000">
                      <a:srgbClr val="F8F57B"/>
                    </a:gs>
                    <a:gs pos="88000">
                      <a:srgbClr val="D1943B"/>
                    </a:gs>
                  </a:gsLst>
                  <a:lin ang="5400000" scaled="0"/>
                </a:gradFill>
                <a:effectLst/>
                <a:latin typeface="Calibri"/>
              </a:rPr>
              <a:t>данном случае 600:6= 100</a:t>
            </a:r>
            <a:endParaRPr lang="ru-RU" sz="3600" b="0" i="0" spc="0" dirty="0">
              <a:gradFill>
                <a:gsLst>
                  <a:gs pos="0">
                    <a:srgbClr val="FFEBD4">
                      <a:lumMod val="20000"/>
                      <a:lumOff val="80000"/>
                    </a:srgbClr>
                  </a:gs>
                  <a:gs pos="62000">
                    <a:srgbClr val="D5B953"/>
                  </a:gs>
                  <a:gs pos="28000">
                    <a:srgbClr val="F8F57B"/>
                  </a:gs>
                  <a:gs pos="88000">
                    <a:srgbClr val="D1943B"/>
                  </a:gs>
                </a:gsLst>
                <a:lin ang="5400000" scaled="0"/>
              </a:gradFill>
              <a:effectLst/>
              <a:latin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719388"/>
            <a:ext cx="4752528" cy="1933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260649"/>
            <a:ext cx="7043208" cy="864095"/>
          </a:xfrm>
        </p:spPr>
        <p:txBody>
          <a:bodyPr/>
          <a:lstStyle/>
          <a:p>
            <a:pPr algn="ctr" defTabSz="914400">
              <a:spcBef>
                <a:spcPts val="0"/>
              </a:spcBef>
            </a:pPr>
            <a:r>
              <a:rPr lang="ru-RU" dirty="0">
                <a:effectLst>
                  <a:outerShdw blurRad="50800" dist="38100" dir="2700000" algn="tl">
                    <a:prstClr val="black">
                      <a:alpha val="40000"/>
                    </a:prstClr>
                  </a:outerShdw>
                </a:effectLst>
                <a:cs typeface="Arial"/>
              </a:rPr>
              <a:t>Ритм сердца</a:t>
            </a:r>
            <a:endParaRPr lang="ru-RU" sz="5400" b="0" i="0" spc="-150" dirty="0">
              <a:effectLst>
                <a:outerShdw blurRad="50800" dist="38100" dir="2700000" algn="tl">
                  <a:prstClr val="black">
                    <a:alpha val="40000"/>
                  </a:prstClr>
                </a:outerShdw>
              </a:effectLst>
              <a:latin typeface="Calibri"/>
              <a:ea typeface="+mn-ea"/>
              <a:cs typeface="Arial"/>
            </a:endParaRPr>
          </a:p>
        </p:txBody>
      </p:sp>
      <p:sp>
        <p:nvSpPr>
          <p:cNvPr id="4" name="Текст 3"/>
          <p:cNvSpPr>
            <a:spLocks noGrp="1"/>
          </p:cNvSpPr>
          <p:nvPr>
            <p:ph type="body" sz="quarter" idx="10"/>
          </p:nvPr>
        </p:nvSpPr>
        <p:spPr>
          <a:xfrm>
            <a:off x="726943" y="3861048"/>
            <a:ext cx="7690114" cy="2736304"/>
          </a:xfrm>
        </p:spPr>
        <p:txBody>
          <a:bodyPr/>
          <a:lstStyle/>
          <a:p>
            <a:pPr marL="0" indent="0" algn="l" defTabSz="914400">
              <a:lnSpc>
                <a:spcPct val="90000"/>
              </a:lnSpc>
              <a:spcBef>
                <a:spcPts val="0"/>
              </a:spcBef>
              <a:buNone/>
            </a:pPr>
            <a:r>
              <a:rPr lang="ru-RU" sz="2000" b="0" i="0" spc="0" dirty="0" smtClean="0">
                <a:gradFill>
                  <a:gsLst>
                    <a:gs pos="0">
                      <a:srgbClr val="FFEBD4">
                        <a:lumMod val="20000"/>
                        <a:lumOff val="80000"/>
                      </a:srgbClr>
                    </a:gs>
                    <a:gs pos="62000">
                      <a:srgbClr val="D5B953"/>
                    </a:gs>
                    <a:gs pos="28000">
                      <a:srgbClr val="F8F57B"/>
                    </a:gs>
                    <a:gs pos="88000">
                      <a:srgbClr val="D1943B"/>
                    </a:gs>
                  </a:gsLst>
                  <a:lin ang="5400000" scaled="0"/>
                </a:gradFill>
                <a:effectLst/>
                <a:latin typeface="Calibri"/>
              </a:rPr>
              <a:t>И на конец </a:t>
            </a:r>
            <a:r>
              <a:rPr lang="ru-RU" sz="2000" b="0" i="0" spc="0" dirty="0" smtClean="0">
                <a:solidFill>
                  <a:schemeClr val="accent6">
                    <a:lumMod val="20000"/>
                    <a:lumOff val="80000"/>
                  </a:schemeClr>
                </a:solidFill>
                <a:effectLst/>
                <a:latin typeface="Calibri"/>
              </a:rPr>
              <a:t>метод 30 квадратов </a:t>
            </a:r>
            <a:r>
              <a:rPr lang="ru-RU" sz="2000" b="0" i="0" spc="0" dirty="0" smtClean="0">
                <a:gradFill>
                  <a:gsLst>
                    <a:gs pos="0">
                      <a:srgbClr val="FFEBD4">
                        <a:lumMod val="20000"/>
                        <a:lumOff val="80000"/>
                      </a:srgbClr>
                    </a:gs>
                    <a:gs pos="62000">
                      <a:srgbClr val="D5B953"/>
                    </a:gs>
                    <a:gs pos="28000">
                      <a:srgbClr val="F8F57B"/>
                    </a:gs>
                    <a:gs pos="88000">
                      <a:srgbClr val="D1943B"/>
                    </a:gs>
                  </a:gsLst>
                  <a:lin ang="5400000" scaled="0"/>
                </a:gradFill>
                <a:effectLst/>
                <a:latin typeface="Calibri"/>
              </a:rPr>
              <a:t>применяется для вычисления ЧСС при неправильном ритме сердца. Вам предоставлен пример мерцания предсердий. Самая большая группа пациентов с аритмией, которую  ведут в амбулаторных условиях.  На слайде отмечено 30 квадратов, если вспомнить, что один большой квадрат соответствует 0,2 сек, то промежуток в 30 квадратов равен 6 сек при скорости 25мм/сек и 3 сек при 50 мм/сек. Эти промежутки удобны для счета количества интервалов между зубцами </a:t>
            </a:r>
            <a:r>
              <a:rPr lang="en-US" sz="2000" b="0" i="0" spc="0" dirty="0" smtClean="0">
                <a:gradFill>
                  <a:gsLst>
                    <a:gs pos="0">
                      <a:srgbClr val="FFEBD4">
                        <a:lumMod val="20000"/>
                        <a:lumOff val="80000"/>
                      </a:srgbClr>
                    </a:gs>
                    <a:gs pos="62000">
                      <a:srgbClr val="D5B953"/>
                    </a:gs>
                    <a:gs pos="28000">
                      <a:srgbClr val="F8F57B"/>
                    </a:gs>
                    <a:gs pos="88000">
                      <a:srgbClr val="D1943B"/>
                    </a:gs>
                  </a:gsLst>
                  <a:lin ang="5400000" scaled="0"/>
                </a:gradFill>
                <a:effectLst/>
                <a:latin typeface="Calibri"/>
              </a:rPr>
              <a:t>R.</a:t>
            </a:r>
            <a:r>
              <a:rPr lang="ru-RU" sz="2000" b="0" i="0" spc="0" dirty="0" smtClean="0">
                <a:gradFill>
                  <a:gsLst>
                    <a:gs pos="0">
                      <a:srgbClr val="FFEBD4">
                        <a:lumMod val="20000"/>
                        <a:lumOff val="80000"/>
                      </a:srgbClr>
                    </a:gs>
                    <a:gs pos="62000">
                      <a:srgbClr val="D5B953"/>
                    </a:gs>
                    <a:gs pos="28000">
                      <a:srgbClr val="F8F57B"/>
                    </a:gs>
                    <a:gs pos="88000">
                      <a:srgbClr val="D1943B"/>
                    </a:gs>
                  </a:gsLst>
                  <a:lin ang="5400000" scaled="0"/>
                </a:gradFill>
                <a:effectLst/>
                <a:latin typeface="Calibri"/>
              </a:rPr>
              <a:t> Это не тоже самое что количество зубцов </a:t>
            </a:r>
            <a:r>
              <a:rPr lang="en-US" sz="2000" b="0" i="0" spc="0" dirty="0" smtClean="0">
                <a:gradFill>
                  <a:gsLst>
                    <a:gs pos="0">
                      <a:srgbClr val="FFEBD4">
                        <a:lumMod val="20000"/>
                        <a:lumOff val="80000"/>
                      </a:srgbClr>
                    </a:gs>
                    <a:gs pos="62000">
                      <a:srgbClr val="D5B953"/>
                    </a:gs>
                    <a:gs pos="28000">
                      <a:srgbClr val="F8F57B"/>
                    </a:gs>
                    <a:gs pos="88000">
                      <a:srgbClr val="D1943B"/>
                    </a:gs>
                  </a:gsLst>
                  <a:lin ang="5400000" scaled="0"/>
                </a:gradFill>
                <a:effectLst/>
                <a:latin typeface="Calibri"/>
              </a:rPr>
              <a:t>R. </a:t>
            </a:r>
            <a:r>
              <a:rPr lang="ru-RU" sz="2000" b="0" i="0" spc="0" dirty="0" smtClean="0">
                <a:gradFill>
                  <a:gsLst>
                    <a:gs pos="0">
                      <a:srgbClr val="FFEBD4">
                        <a:lumMod val="20000"/>
                        <a:lumOff val="80000"/>
                      </a:srgbClr>
                    </a:gs>
                    <a:gs pos="62000">
                      <a:srgbClr val="D5B953"/>
                    </a:gs>
                    <a:gs pos="28000">
                      <a:srgbClr val="F8F57B"/>
                    </a:gs>
                    <a:gs pos="88000">
                      <a:srgbClr val="D1943B"/>
                    </a:gs>
                  </a:gsLst>
                  <a:lin ang="5400000" scaled="0"/>
                </a:gradFill>
                <a:effectLst/>
                <a:latin typeface="Calibri"/>
              </a:rPr>
              <a:t>Интервалов 8 за 6 секунд, умножаем на 10 получаем =80 среднее ЧСС за 1 мин. При скорости ЭКГ 50мм/сек умножаем на 20</a:t>
            </a:r>
            <a:endParaRPr lang="ru-RU" sz="2000" b="0" i="0" spc="0" dirty="0">
              <a:gradFill>
                <a:gsLst>
                  <a:gs pos="0">
                    <a:srgbClr val="FFEBD4">
                      <a:lumMod val="20000"/>
                      <a:lumOff val="80000"/>
                    </a:srgbClr>
                  </a:gs>
                  <a:gs pos="62000">
                    <a:srgbClr val="D5B953"/>
                  </a:gs>
                  <a:gs pos="28000">
                    <a:srgbClr val="F8F57B"/>
                  </a:gs>
                  <a:gs pos="88000">
                    <a:srgbClr val="D1943B"/>
                  </a:gs>
                </a:gsLst>
                <a:lin ang="5400000" scaled="0"/>
              </a:gradFill>
              <a:effectLst/>
              <a:latin typeface="Calibri"/>
            </a:endParaRPr>
          </a:p>
        </p:txBody>
      </p:sp>
      <p:pic>
        <p:nvPicPr>
          <p:cNvPr id="3074" name="Picture 2" descr="C:\Users\Булан\Desktop\ECG Course 1 00_04_42-00_04_4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052736"/>
            <a:ext cx="3960440" cy="2413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9"/>
            <a:ext cx="8382000" cy="534516"/>
          </a:xfrm>
        </p:spPr>
        <p:txBody>
          <a:bodyPr/>
          <a:lstStyle/>
          <a:p>
            <a:pPr algn="ctr"/>
            <a:r>
              <a:rPr lang="ru-RU" dirty="0" smtClean="0"/>
              <a:t>Расчет ритма</a:t>
            </a:r>
            <a:endParaRPr lang="ru-RU" dirty="0"/>
          </a:p>
        </p:txBody>
      </p:sp>
      <p:sp>
        <p:nvSpPr>
          <p:cNvPr id="3" name="Текст 2"/>
          <p:cNvSpPr>
            <a:spLocks noGrp="1"/>
          </p:cNvSpPr>
          <p:nvPr>
            <p:ph type="body" sz="quarter" idx="10"/>
          </p:nvPr>
        </p:nvSpPr>
        <p:spPr>
          <a:xfrm>
            <a:off x="381000" y="1052737"/>
            <a:ext cx="8382000" cy="6795707"/>
          </a:xfrm>
          <a:noFill/>
        </p:spPr>
        <p:txBody>
          <a:bodyPr/>
          <a:lstStyle/>
          <a:p>
            <a:r>
              <a:rPr lang="ru-RU" dirty="0" smtClean="0">
                <a:solidFill>
                  <a:schemeClr val="tx2">
                    <a:lumMod val="90000"/>
                  </a:schemeClr>
                </a:solidFill>
              </a:rPr>
              <a:t>Общий метод </a:t>
            </a:r>
            <a:r>
              <a:rPr lang="ru-RU" dirty="0" smtClean="0">
                <a:solidFill>
                  <a:schemeClr val="accent1"/>
                </a:solidFill>
              </a:rPr>
              <a:t>(</a:t>
            </a:r>
            <a:r>
              <a:rPr lang="ru-RU" dirty="0" smtClean="0">
                <a:solidFill>
                  <a:schemeClr val="accent6">
                    <a:lumMod val="20000"/>
                    <a:lumOff val="80000"/>
                  </a:schemeClr>
                </a:solidFill>
              </a:rPr>
              <a:t>Запомни</a:t>
            </a:r>
            <a:r>
              <a:rPr lang="ru-RU" dirty="0" smtClean="0">
                <a:solidFill>
                  <a:schemeClr val="accent1"/>
                </a:solidFill>
              </a:rPr>
              <a:t>): при скорости </a:t>
            </a:r>
            <a:r>
              <a:rPr lang="ru-RU" dirty="0" smtClean="0">
                <a:solidFill>
                  <a:schemeClr val="accent6">
                    <a:lumMod val="20000"/>
                    <a:lumOff val="80000"/>
                  </a:schemeClr>
                </a:solidFill>
              </a:rPr>
              <a:t>25мм/сек</a:t>
            </a:r>
            <a:r>
              <a:rPr lang="ru-RU" dirty="0" smtClean="0">
                <a:solidFill>
                  <a:schemeClr val="accent1"/>
                </a:solidFill>
              </a:rPr>
              <a:t>   </a:t>
            </a:r>
            <a:r>
              <a:rPr lang="ru-RU" dirty="0">
                <a:solidFill>
                  <a:schemeClr val="accent1"/>
                </a:solidFill>
              </a:rPr>
              <a:t>300-150- </a:t>
            </a:r>
            <a:r>
              <a:rPr lang="ru-RU" dirty="0" smtClean="0">
                <a:solidFill>
                  <a:schemeClr val="accent1"/>
                </a:solidFill>
              </a:rPr>
              <a:t>100-75-60-50      </a:t>
            </a:r>
            <a:r>
              <a:rPr lang="ru-RU" dirty="0">
                <a:solidFill>
                  <a:schemeClr val="accent6">
                    <a:lumMod val="20000"/>
                    <a:lumOff val="80000"/>
                  </a:schemeClr>
                </a:solidFill>
              </a:rPr>
              <a:t>50мм/сек</a:t>
            </a:r>
            <a:r>
              <a:rPr lang="ru-RU" dirty="0">
                <a:solidFill>
                  <a:schemeClr val="accent1"/>
                </a:solidFill>
              </a:rPr>
              <a:t>    </a:t>
            </a:r>
            <a:r>
              <a:rPr lang="ru-RU" dirty="0" smtClean="0">
                <a:solidFill>
                  <a:schemeClr val="accent1"/>
                </a:solidFill>
              </a:rPr>
              <a:t>600-300-200-150-120-100-85-75-66-60-54-50- </a:t>
            </a:r>
            <a:r>
              <a:rPr lang="ru-RU" dirty="0">
                <a:solidFill>
                  <a:schemeClr val="accent1"/>
                </a:solidFill>
              </a:rPr>
              <a:t>46-42-40 </a:t>
            </a:r>
            <a:endParaRPr lang="ru-RU" dirty="0" smtClean="0">
              <a:solidFill>
                <a:schemeClr val="accent1"/>
              </a:solidFill>
            </a:endParaRPr>
          </a:p>
          <a:p>
            <a:r>
              <a:rPr lang="ru-RU" dirty="0" smtClean="0">
                <a:solidFill>
                  <a:schemeClr val="tx2">
                    <a:lumMod val="90000"/>
                  </a:schemeClr>
                </a:solidFill>
              </a:rPr>
              <a:t>Математический</a:t>
            </a:r>
            <a:r>
              <a:rPr lang="ru-RU" dirty="0">
                <a:solidFill>
                  <a:schemeClr val="accent1"/>
                </a:solidFill>
              </a:rPr>
              <a:t>: при скорости </a:t>
            </a:r>
            <a:r>
              <a:rPr lang="ru-RU" dirty="0" smtClean="0">
                <a:solidFill>
                  <a:schemeClr val="accent1"/>
                </a:solidFill>
              </a:rPr>
              <a:t>                    </a:t>
            </a:r>
            <a:r>
              <a:rPr lang="ru-RU" dirty="0" smtClean="0">
                <a:solidFill>
                  <a:schemeClr val="accent6">
                    <a:lumMod val="20000"/>
                    <a:lumOff val="80000"/>
                  </a:schemeClr>
                </a:solidFill>
              </a:rPr>
              <a:t>25мм/сек</a:t>
            </a:r>
            <a:r>
              <a:rPr lang="ru-RU" dirty="0" smtClean="0">
                <a:solidFill>
                  <a:schemeClr val="accent1"/>
                </a:solidFill>
              </a:rPr>
              <a:t>   300 </a:t>
            </a:r>
            <a:r>
              <a:rPr lang="ru-RU" dirty="0">
                <a:solidFill>
                  <a:schemeClr val="accent1"/>
                </a:solidFill>
              </a:rPr>
              <a:t>: на количество больших квадратов между зубцами </a:t>
            </a:r>
            <a:r>
              <a:rPr lang="ru-RU" dirty="0" smtClean="0">
                <a:solidFill>
                  <a:schemeClr val="accent1"/>
                </a:solidFill>
              </a:rPr>
              <a:t>R                               </a:t>
            </a:r>
            <a:r>
              <a:rPr lang="ru-RU" dirty="0" smtClean="0">
                <a:solidFill>
                  <a:schemeClr val="accent6">
                    <a:lumMod val="20000"/>
                    <a:lumOff val="80000"/>
                  </a:schemeClr>
                </a:solidFill>
              </a:rPr>
              <a:t>50мм/сек</a:t>
            </a:r>
            <a:r>
              <a:rPr lang="ru-RU" dirty="0" smtClean="0">
                <a:solidFill>
                  <a:schemeClr val="accent1"/>
                </a:solidFill>
              </a:rPr>
              <a:t>   </a:t>
            </a:r>
            <a:r>
              <a:rPr lang="ru-RU" dirty="0">
                <a:solidFill>
                  <a:schemeClr val="accent1"/>
                </a:solidFill>
              </a:rPr>
              <a:t>600 :  </a:t>
            </a:r>
            <a:endParaRPr lang="ru-RU" dirty="0" smtClean="0">
              <a:solidFill>
                <a:schemeClr val="accent1"/>
              </a:solidFill>
            </a:endParaRPr>
          </a:p>
          <a:p>
            <a:r>
              <a:rPr lang="ru-RU" dirty="0" smtClean="0">
                <a:solidFill>
                  <a:schemeClr val="tx2">
                    <a:lumMod val="90000"/>
                  </a:schemeClr>
                </a:solidFill>
              </a:rPr>
              <a:t>Метод  30квадратов </a:t>
            </a:r>
            <a:r>
              <a:rPr lang="ru-RU" dirty="0" smtClean="0">
                <a:solidFill>
                  <a:schemeClr val="accent1"/>
                </a:solidFill>
              </a:rPr>
              <a:t>(Аритмии) </a:t>
            </a:r>
            <a:r>
              <a:rPr lang="ru-RU" dirty="0">
                <a:solidFill>
                  <a:schemeClr val="accent1"/>
                </a:solidFill>
              </a:rPr>
              <a:t>: при скорости    </a:t>
            </a:r>
            <a:r>
              <a:rPr lang="ru-RU" dirty="0" smtClean="0">
                <a:solidFill>
                  <a:schemeClr val="accent6">
                    <a:lumMod val="20000"/>
                    <a:lumOff val="80000"/>
                  </a:schemeClr>
                </a:solidFill>
              </a:rPr>
              <a:t>25мм/сек</a:t>
            </a:r>
            <a:r>
              <a:rPr lang="ru-RU" dirty="0" smtClean="0">
                <a:solidFill>
                  <a:schemeClr val="accent1"/>
                </a:solidFill>
              </a:rPr>
              <a:t>  10 х </a:t>
            </a:r>
            <a:r>
              <a:rPr lang="ru-RU" dirty="0">
                <a:solidFill>
                  <a:schemeClr val="accent1"/>
                </a:solidFill>
              </a:rPr>
              <a:t>на количество интервалов R-R</a:t>
            </a:r>
          </a:p>
          <a:p>
            <a:pPr marL="0" indent="0">
              <a:buNone/>
            </a:pPr>
            <a:r>
              <a:rPr lang="ru-RU" dirty="0" smtClean="0">
                <a:solidFill>
                  <a:schemeClr val="accent1"/>
                </a:solidFill>
              </a:rPr>
              <a:t>    </a:t>
            </a:r>
            <a:r>
              <a:rPr lang="ru-RU" dirty="0">
                <a:solidFill>
                  <a:schemeClr val="accent6">
                    <a:lumMod val="20000"/>
                    <a:lumOff val="80000"/>
                  </a:schemeClr>
                </a:solidFill>
              </a:rPr>
              <a:t>50мм/сек  </a:t>
            </a:r>
            <a:r>
              <a:rPr lang="ru-RU" dirty="0">
                <a:solidFill>
                  <a:schemeClr val="accent1"/>
                </a:solidFill>
              </a:rPr>
              <a:t>2</a:t>
            </a:r>
            <a:r>
              <a:rPr lang="ru-RU" dirty="0" smtClean="0">
                <a:solidFill>
                  <a:schemeClr val="accent1"/>
                </a:solidFill>
              </a:rPr>
              <a:t>0 </a:t>
            </a:r>
            <a:r>
              <a:rPr lang="ru-RU" dirty="0">
                <a:solidFill>
                  <a:schemeClr val="accent1"/>
                </a:solidFill>
              </a:rPr>
              <a:t>х на количество интервалов R-R</a:t>
            </a:r>
          </a:p>
          <a:p>
            <a:pPr marL="0" indent="0">
              <a:buNone/>
            </a:pPr>
            <a:endParaRPr lang="ru-RU" dirty="0">
              <a:solidFill>
                <a:schemeClr val="accent6">
                  <a:lumMod val="20000"/>
                  <a:lumOff val="80000"/>
                </a:schemeClr>
              </a:solidFill>
            </a:endParaRPr>
          </a:p>
          <a:p>
            <a:pPr marL="0" indent="0">
              <a:buNone/>
            </a:pPr>
            <a:endParaRPr lang="ru-RU" dirty="0" smtClean="0">
              <a:solidFill>
                <a:schemeClr val="accent1"/>
              </a:solidFill>
            </a:endParaRPr>
          </a:p>
          <a:p>
            <a:endParaRPr lang="ru-RU" dirty="0">
              <a:solidFill>
                <a:schemeClr val="accent1"/>
              </a:solidFill>
            </a:endParaRPr>
          </a:p>
        </p:txBody>
      </p:sp>
    </p:spTree>
    <p:extLst>
      <p:ext uri="{BB962C8B-B14F-4D97-AF65-F5344CB8AC3E}">
        <p14:creationId xmlns:p14="http://schemas.microsoft.com/office/powerpoint/2010/main" val="12101269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Электрическая ось сердца</a:t>
            </a:r>
            <a:endParaRPr lang="ru-RU" dirty="0"/>
          </a:p>
        </p:txBody>
      </p:sp>
      <p:sp>
        <p:nvSpPr>
          <p:cNvPr id="3" name="Текст 2"/>
          <p:cNvSpPr>
            <a:spLocks noGrp="1"/>
          </p:cNvSpPr>
          <p:nvPr>
            <p:ph type="body" sz="quarter" idx="10"/>
          </p:nvPr>
        </p:nvSpPr>
        <p:spPr>
          <a:xfrm>
            <a:off x="2123728" y="980728"/>
            <a:ext cx="4824536" cy="443198"/>
          </a:xfrm>
        </p:spPr>
        <p:txBody>
          <a:bodyPr/>
          <a:lstStyle/>
          <a:p>
            <a:pPr marL="0" indent="0" algn="ctr">
              <a:buNone/>
            </a:pPr>
            <a:r>
              <a:rPr lang="ru-RU" dirty="0" smtClean="0">
                <a:solidFill>
                  <a:schemeClr val="accent1"/>
                </a:solidFill>
              </a:rPr>
              <a:t>Комплекс </a:t>
            </a:r>
            <a:r>
              <a:rPr lang="en-US" dirty="0" smtClean="0">
                <a:solidFill>
                  <a:schemeClr val="accent1"/>
                </a:solidFill>
              </a:rPr>
              <a:t>QRS</a:t>
            </a:r>
            <a:endParaRPr lang="ru-RU" dirty="0">
              <a:solidFill>
                <a:schemeClr val="accent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580377925"/>
              </p:ext>
            </p:extLst>
          </p:nvPr>
        </p:nvGraphicFramePr>
        <p:xfrm>
          <a:off x="971600" y="1772816"/>
          <a:ext cx="7272807" cy="3096345"/>
        </p:xfrm>
        <a:graphic>
          <a:graphicData uri="http://schemas.openxmlformats.org/drawingml/2006/table">
            <a:tbl>
              <a:tblPr firstRow="1" bandRow="1">
                <a:tableStyleId>{5C22544A-7EE6-4342-B048-85BDC9FD1C3A}</a:tableStyleId>
              </a:tblPr>
              <a:tblGrid>
                <a:gridCol w="2424269"/>
                <a:gridCol w="2424269"/>
                <a:gridCol w="2424269"/>
              </a:tblGrid>
              <a:tr h="619269">
                <a:tc>
                  <a:txBody>
                    <a:bodyPr/>
                    <a:lstStyle/>
                    <a:p>
                      <a:pPr algn="ctr"/>
                      <a:r>
                        <a:rPr lang="ru-RU" dirty="0" smtClean="0">
                          <a:solidFill>
                            <a:schemeClr val="bg2"/>
                          </a:solidFill>
                        </a:rPr>
                        <a:t>Ось</a:t>
                      </a:r>
                      <a:endParaRPr lang="ru-RU" dirty="0">
                        <a:solidFill>
                          <a:schemeClr val="bg2"/>
                        </a:solidFill>
                      </a:endParaRPr>
                    </a:p>
                  </a:txBody>
                  <a:tcPr/>
                </a:tc>
                <a:tc>
                  <a:txBody>
                    <a:bodyPr/>
                    <a:lstStyle/>
                    <a:p>
                      <a:pPr algn="ctr"/>
                      <a:r>
                        <a:rPr lang="ru-RU" dirty="0" smtClean="0">
                          <a:solidFill>
                            <a:schemeClr val="bg2"/>
                          </a:solidFill>
                        </a:rPr>
                        <a:t>Отведение</a:t>
                      </a:r>
                      <a:r>
                        <a:rPr lang="ru-RU" baseline="0" dirty="0" smtClean="0">
                          <a:solidFill>
                            <a:schemeClr val="bg2"/>
                          </a:solidFill>
                        </a:rPr>
                        <a:t> </a:t>
                      </a:r>
                      <a:r>
                        <a:rPr lang="en-US" baseline="0" dirty="0" smtClean="0">
                          <a:solidFill>
                            <a:schemeClr val="bg2"/>
                          </a:solidFill>
                        </a:rPr>
                        <a:t>I</a:t>
                      </a:r>
                      <a:endParaRPr lang="ru-RU" dirty="0">
                        <a:solidFill>
                          <a:schemeClr val="bg2"/>
                        </a:solidFill>
                      </a:endParaRPr>
                    </a:p>
                  </a:txBody>
                  <a:tcPr/>
                </a:tc>
                <a:tc>
                  <a:txBody>
                    <a:bodyPr/>
                    <a:lstStyle/>
                    <a:p>
                      <a:pPr algn="ctr"/>
                      <a:r>
                        <a:rPr lang="ru-RU" dirty="0" smtClean="0">
                          <a:solidFill>
                            <a:schemeClr val="bg2"/>
                          </a:solidFill>
                        </a:rPr>
                        <a:t>Отведение</a:t>
                      </a:r>
                      <a:r>
                        <a:rPr lang="ru-RU" baseline="0" dirty="0" smtClean="0">
                          <a:solidFill>
                            <a:schemeClr val="bg2"/>
                          </a:solidFill>
                        </a:rPr>
                        <a:t> </a:t>
                      </a:r>
                      <a:r>
                        <a:rPr lang="en-US" baseline="0" dirty="0" smtClean="0">
                          <a:solidFill>
                            <a:schemeClr val="bg2"/>
                          </a:solidFill>
                        </a:rPr>
                        <a:t>AVF</a:t>
                      </a:r>
                      <a:endParaRPr lang="ru-RU" dirty="0">
                        <a:solidFill>
                          <a:schemeClr val="bg2"/>
                        </a:solidFill>
                      </a:endParaRPr>
                    </a:p>
                  </a:txBody>
                  <a:tcPr/>
                </a:tc>
              </a:tr>
              <a:tr h="619269">
                <a:tc>
                  <a:txBody>
                    <a:bodyPr/>
                    <a:lstStyle/>
                    <a:p>
                      <a:r>
                        <a:rPr lang="ru-RU" dirty="0" smtClean="0"/>
                        <a:t>Нормальная позиция</a:t>
                      </a:r>
                      <a:endParaRPr lang="ru-RU" dirty="0"/>
                    </a:p>
                  </a:txBody>
                  <a:tcPr/>
                </a:tc>
                <a:tc>
                  <a:txBody>
                    <a:bodyPr/>
                    <a:lstStyle/>
                    <a:p>
                      <a:pPr algn="ctr"/>
                      <a:r>
                        <a:rPr lang="ru-RU" dirty="0" smtClean="0"/>
                        <a:t>Вверх</a:t>
                      </a:r>
                      <a:endParaRPr lang="ru-RU" dirty="0"/>
                    </a:p>
                  </a:txBody>
                  <a:tcPr/>
                </a:tc>
                <a:tc>
                  <a:txBody>
                    <a:bodyPr/>
                    <a:lstStyle/>
                    <a:p>
                      <a:pPr algn="ctr"/>
                      <a:r>
                        <a:rPr lang="ru-RU" dirty="0" smtClean="0"/>
                        <a:t>Вверх</a:t>
                      </a:r>
                      <a:endParaRPr lang="ru-RU" dirty="0"/>
                    </a:p>
                  </a:txBody>
                  <a:tcPr/>
                </a:tc>
              </a:tr>
              <a:tr h="619269">
                <a:tc>
                  <a:txBody>
                    <a:bodyPr/>
                    <a:lstStyle/>
                    <a:p>
                      <a:r>
                        <a:rPr lang="ru-RU" dirty="0" smtClean="0"/>
                        <a:t>Левограмма</a:t>
                      </a:r>
                      <a:endParaRPr lang="ru-RU" dirty="0"/>
                    </a:p>
                  </a:txBody>
                  <a:tcPr/>
                </a:tc>
                <a:tc>
                  <a:txBody>
                    <a:bodyPr/>
                    <a:lstStyle/>
                    <a:p>
                      <a:pPr algn="ctr"/>
                      <a:r>
                        <a:rPr lang="ru-RU" dirty="0" smtClean="0"/>
                        <a:t>Вверх</a:t>
                      </a:r>
                      <a:endParaRPr lang="ru-RU" dirty="0"/>
                    </a:p>
                  </a:txBody>
                  <a:tcPr/>
                </a:tc>
                <a:tc>
                  <a:txBody>
                    <a:bodyPr/>
                    <a:lstStyle/>
                    <a:p>
                      <a:pPr algn="ctr"/>
                      <a:r>
                        <a:rPr lang="ru-RU" dirty="0" smtClean="0"/>
                        <a:t>Вниз</a:t>
                      </a:r>
                      <a:endParaRPr lang="ru-RU" dirty="0"/>
                    </a:p>
                  </a:txBody>
                  <a:tcPr/>
                </a:tc>
              </a:tr>
              <a:tr h="619269">
                <a:tc>
                  <a:txBody>
                    <a:bodyPr/>
                    <a:lstStyle/>
                    <a:p>
                      <a:r>
                        <a:rPr lang="ru-RU" dirty="0" smtClean="0"/>
                        <a:t>Правограмма</a:t>
                      </a:r>
                      <a:endParaRPr lang="ru-RU" dirty="0"/>
                    </a:p>
                  </a:txBody>
                  <a:tcPr/>
                </a:tc>
                <a:tc>
                  <a:txBody>
                    <a:bodyPr/>
                    <a:lstStyle/>
                    <a:p>
                      <a:pPr algn="ctr"/>
                      <a:r>
                        <a:rPr lang="ru-RU" dirty="0" smtClean="0"/>
                        <a:t>Вниз</a:t>
                      </a:r>
                      <a:endParaRPr lang="ru-RU" dirty="0"/>
                    </a:p>
                  </a:txBody>
                  <a:tcPr/>
                </a:tc>
                <a:tc>
                  <a:txBody>
                    <a:bodyPr/>
                    <a:lstStyle/>
                    <a:p>
                      <a:pPr algn="ctr"/>
                      <a:r>
                        <a:rPr lang="ru-RU" dirty="0" smtClean="0"/>
                        <a:t>Вверх</a:t>
                      </a:r>
                      <a:endParaRPr lang="ru-RU" dirty="0"/>
                    </a:p>
                  </a:txBody>
                  <a:tcPr/>
                </a:tc>
              </a:tr>
              <a:tr h="619269">
                <a:tc>
                  <a:txBody>
                    <a:bodyPr/>
                    <a:lstStyle/>
                    <a:p>
                      <a:r>
                        <a:rPr lang="ru-RU" dirty="0" smtClean="0"/>
                        <a:t>Неясная</a:t>
                      </a:r>
                      <a:r>
                        <a:rPr lang="ru-RU" baseline="0" dirty="0" smtClean="0"/>
                        <a:t> ось</a:t>
                      </a:r>
                      <a:endParaRPr lang="ru-RU" dirty="0"/>
                    </a:p>
                  </a:txBody>
                  <a:tcPr/>
                </a:tc>
                <a:tc>
                  <a:txBody>
                    <a:bodyPr/>
                    <a:lstStyle/>
                    <a:p>
                      <a:pPr algn="ctr"/>
                      <a:r>
                        <a:rPr lang="ru-RU" dirty="0" smtClean="0"/>
                        <a:t>Вниз</a:t>
                      </a:r>
                      <a:endParaRPr lang="ru-RU" dirty="0"/>
                    </a:p>
                  </a:txBody>
                  <a:tcPr/>
                </a:tc>
                <a:tc>
                  <a:txBody>
                    <a:bodyPr/>
                    <a:lstStyle/>
                    <a:p>
                      <a:pPr algn="ctr"/>
                      <a:r>
                        <a:rPr lang="ru-RU" dirty="0" smtClean="0"/>
                        <a:t>Вниз</a:t>
                      </a:r>
                      <a:endParaRPr lang="ru-RU" dirty="0"/>
                    </a:p>
                  </a:txBody>
                  <a:tcPr/>
                </a:tc>
              </a:tr>
            </a:tbl>
          </a:graphicData>
        </a:graphic>
      </p:graphicFrame>
    </p:spTree>
    <p:extLst>
      <p:ext uri="{BB962C8B-B14F-4D97-AF65-F5344CB8AC3E}">
        <p14:creationId xmlns:p14="http://schemas.microsoft.com/office/powerpoint/2010/main" val="49414943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1028673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A43BD6-BB12-4855-A62A-BDADBADB09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TS010286731</Template>
  <TotalTime>1309</TotalTime>
  <Words>2595</Words>
  <Application>Microsoft Office PowerPoint</Application>
  <PresentationFormat>Экран (4:3)</PresentationFormat>
  <Paragraphs>212</Paragraphs>
  <Slides>28</Slides>
  <Notes>11</Notes>
  <HiddenSlides>0</HiddenSlides>
  <MMClips>0</MMClips>
  <ScaleCrop>false</ScaleCrop>
  <HeadingPairs>
    <vt:vector size="4" baseType="variant">
      <vt:variant>
        <vt:lpstr>Тема</vt:lpstr>
      </vt:variant>
      <vt:variant>
        <vt:i4>2</vt:i4>
      </vt:variant>
      <vt:variant>
        <vt:lpstr>Заголовки слайдов</vt:lpstr>
      </vt:variant>
      <vt:variant>
        <vt:i4>28</vt:i4>
      </vt:variant>
    </vt:vector>
  </HeadingPairs>
  <TitlesOfParts>
    <vt:vector size="30" baseType="lpstr">
      <vt:lpstr>TS010286731</vt:lpstr>
      <vt:lpstr>Белый текст и шрифт Courier для слайдов с кодом</vt:lpstr>
      <vt:lpstr>Основы чтения ЭКГ</vt:lpstr>
      <vt:lpstr> Ритм сердца </vt:lpstr>
      <vt:lpstr>Ритм сердца</vt:lpstr>
      <vt:lpstr>Ритм сердца</vt:lpstr>
      <vt:lpstr>Ритм сердца</vt:lpstr>
      <vt:lpstr>NOTA BENE  !!!</vt:lpstr>
      <vt:lpstr>Ритм сердца</vt:lpstr>
      <vt:lpstr>Расчет ритма</vt:lpstr>
      <vt:lpstr>Электрическая ось сердца</vt:lpstr>
      <vt:lpstr>Электрическая ось сердца</vt:lpstr>
      <vt:lpstr>Электрическая ось сердца</vt:lpstr>
      <vt:lpstr>Электрическая ось сердца</vt:lpstr>
      <vt:lpstr>Электрическая ось сердца</vt:lpstr>
      <vt:lpstr>Гипертрофия камер сердца</vt:lpstr>
      <vt:lpstr>Гипертрофия камер сердца</vt:lpstr>
      <vt:lpstr>Гипертрофия камер сердца</vt:lpstr>
      <vt:lpstr>Гипертрофия камер сердца</vt:lpstr>
      <vt:lpstr>Гипертрофия левого желудочка.  </vt:lpstr>
      <vt:lpstr>Гипертрофия левого предсердия</vt:lpstr>
      <vt:lpstr>Гипертрофия правого желудочка. </vt:lpstr>
      <vt:lpstr>Гипертрофия правого предсердия</vt:lpstr>
      <vt:lpstr>Инфаркт миокарда</vt:lpstr>
      <vt:lpstr>Инфаркт миокарда</vt:lpstr>
      <vt:lpstr>Признаки ишемии миокарда</vt:lpstr>
      <vt:lpstr>Острое повреждение</vt:lpstr>
      <vt:lpstr>Инфаркт/некроз миокарда</vt:lpstr>
      <vt:lpstr>Может измерим  АД ?</vt:lpstr>
      <vt:lpstr>Благодарю за внимание,  берегите себя.</vt:lpstr>
    </vt:vector>
  </TitlesOfParts>
  <Company>ЦРБ Жамбылского района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чтения ЭКГ.  Дин Келлер</dc:title>
  <dc:creator>Ибраимов</dc:creator>
  <cp:lastModifiedBy>Bulan</cp:lastModifiedBy>
  <cp:revision>237</cp:revision>
  <dcterms:created xsi:type="dcterms:W3CDTF">2012-10-04T14:27:06Z</dcterms:created>
  <dcterms:modified xsi:type="dcterms:W3CDTF">2012-10-27T19:06:26Z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TC102867319990</vt:lpwstr>
  </property>
</Properties>
</file>